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media/audio1.bin" ContentType="audio/unknown"/>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notesMasterIdLst>
    <p:notesMasterId r:id="rId38"/>
  </p:notesMasterIdLst>
  <p:sldIdLst>
    <p:sldId id="298" r:id="rId2"/>
    <p:sldId id="299" r:id="rId3"/>
    <p:sldId id="300" r:id="rId4"/>
    <p:sldId id="302" r:id="rId5"/>
    <p:sldId id="304" r:id="rId6"/>
    <p:sldId id="305" r:id="rId7"/>
    <p:sldId id="306" r:id="rId8"/>
    <p:sldId id="314" r:id="rId9"/>
    <p:sldId id="307" r:id="rId10"/>
    <p:sldId id="309" r:id="rId11"/>
    <p:sldId id="310" r:id="rId12"/>
    <p:sldId id="312" r:id="rId13"/>
    <p:sldId id="313" r:id="rId14"/>
    <p:sldId id="333" r:id="rId15"/>
    <p:sldId id="338" r:id="rId16"/>
    <p:sldId id="340" r:id="rId17"/>
    <p:sldId id="317" r:id="rId18"/>
    <p:sldId id="318" r:id="rId19"/>
    <p:sldId id="319" r:id="rId20"/>
    <p:sldId id="320" r:id="rId21"/>
    <p:sldId id="323" r:id="rId22"/>
    <p:sldId id="324" r:id="rId23"/>
    <p:sldId id="326" r:id="rId24"/>
    <p:sldId id="315" r:id="rId25"/>
    <p:sldId id="260" r:id="rId26"/>
    <p:sldId id="321" r:id="rId27"/>
    <p:sldId id="328" r:id="rId28"/>
    <p:sldId id="341" r:id="rId29"/>
    <p:sldId id="329" r:id="rId30"/>
    <p:sldId id="330" r:id="rId31"/>
    <p:sldId id="331" r:id="rId32"/>
    <p:sldId id="332" r:id="rId33"/>
    <p:sldId id="334" r:id="rId34"/>
    <p:sldId id="337" r:id="rId35"/>
    <p:sldId id="342" r:id="rId36"/>
    <p:sldId id="32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3" d="100"/>
          <a:sy n="113" d="100"/>
        </p:scale>
        <p:origin x="-752" y="-104"/>
      </p:cViewPr>
      <p:guideLst>
        <p:guide orient="horz" pos="2160"/>
        <p:guide pos="2880"/>
      </p:guideLst>
    </p:cSldViewPr>
  </p:slideViewPr>
  <p:notesTextViewPr>
    <p:cViewPr>
      <p:scale>
        <a:sx n="1" d="1"/>
        <a:sy n="1" d="1"/>
      </p:scale>
      <p:origin x="0" y="0"/>
    </p:cViewPr>
  </p:notesTextViewPr>
  <p:sorterViewPr>
    <p:cViewPr>
      <p:scale>
        <a:sx n="74" d="100"/>
        <a:sy n="74" d="100"/>
      </p:scale>
      <p:origin x="0" y="-1259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D77CC-7A60-456E-8B75-400867EBCC1F}" type="datetimeFigureOut">
              <a:rPr lang="en-US" smtClean="0"/>
              <a:pPr/>
              <a:t>6/14/16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A20BF-C2B8-4DBB-80D1-9C992FFACF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246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5ABF506-1E59-4266-9BD2-CA11B918E7EB}" type="datetimeFigureOut">
              <a:rPr lang="en-US" smtClean="0"/>
              <a:pPr/>
              <a:t>6/14/16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B3C1306-F329-4000-9D49-68597F2EF5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ABF506-1E59-4266-9BD2-CA11B918E7EB}" type="datetimeFigureOut">
              <a:rPr lang="en-US" smtClean="0"/>
              <a:pPr/>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C1306-F329-4000-9D49-68597F2EF5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ABF506-1E59-4266-9BD2-CA11B918E7EB}" type="datetimeFigureOut">
              <a:rPr lang="en-US" smtClean="0"/>
              <a:pPr/>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C1306-F329-4000-9D49-68597F2EF58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8737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DCEAA53A-12AA-47CB-9674-6576521F5EC4}"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801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77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16D49F5B-5E5F-49C0-AE2A-58354E3E044E}" type="slidenum">
              <a:rPr lang="en-US" altLang="en-US"/>
              <a:pPr/>
              <a:t>‹#›</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611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ABF506-1E59-4266-9BD2-CA11B918E7EB}" type="datetimeFigureOut">
              <a:rPr lang="en-US" smtClean="0"/>
              <a:pPr/>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C1306-F329-4000-9D49-68597F2EF5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ABF506-1E59-4266-9BD2-CA11B918E7EB}" type="datetimeFigureOut">
              <a:rPr lang="en-US" smtClean="0"/>
              <a:pPr/>
              <a:t>6/14/16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C1306-F329-4000-9D49-68597F2EF5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ABF506-1E59-4266-9BD2-CA11B918E7EB}" type="datetimeFigureOut">
              <a:rPr lang="en-US" smtClean="0"/>
              <a:pPr/>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C1306-F329-4000-9D49-68597F2EF5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ABF506-1E59-4266-9BD2-CA11B918E7EB}" type="datetimeFigureOut">
              <a:rPr lang="en-US" smtClean="0"/>
              <a:pPr/>
              <a:t>6/14/16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C1306-F329-4000-9D49-68597F2EF5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5ABF506-1E59-4266-9BD2-CA11B918E7EB}" type="datetimeFigureOut">
              <a:rPr lang="en-US" smtClean="0"/>
              <a:pPr/>
              <a:t>6/14/16</a:t>
            </a:fld>
            <a:endParaRPr lang="en-US"/>
          </a:p>
        </p:txBody>
      </p:sp>
      <p:sp>
        <p:nvSpPr>
          <p:cNvPr id="8" name="Slide Number Placeholder 7"/>
          <p:cNvSpPr>
            <a:spLocks noGrp="1"/>
          </p:cNvSpPr>
          <p:nvPr>
            <p:ph type="sldNum" sz="quarter" idx="11"/>
          </p:nvPr>
        </p:nvSpPr>
        <p:spPr/>
        <p:txBody>
          <a:bodyPr/>
          <a:lstStyle/>
          <a:p>
            <a:fld id="{9B3C1306-F329-4000-9D49-68597F2EF58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BF506-1E59-4266-9BD2-CA11B918E7EB}" type="datetimeFigureOut">
              <a:rPr lang="en-US" smtClean="0"/>
              <a:pPr/>
              <a:t>6/14/16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C1306-F329-4000-9D49-68597F2EF5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ABF506-1E59-4266-9BD2-CA11B918E7EB}" type="datetimeFigureOut">
              <a:rPr lang="en-US" smtClean="0"/>
              <a:pPr/>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B3C1306-F329-4000-9D49-68597F2EF5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5ABF506-1E59-4266-9BD2-CA11B918E7EB}" type="datetimeFigureOut">
              <a:rPr lang="en-US" smtClean="0"/>
              <a:pPr/>
              <a:t>6/14/16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C1306-F329-4000-9D49-68597F2EF5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5ABF506-1E59-4266-9BD2-CA11B918E7EB}" type="datetimeFigureOut">
              <a:rPr lang="en-US" smtClean="0"/>
              <a:pPr/>
              <a:t>6/14/16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B3C1306-F329-4000-9D49-68597F2EF58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tl6YOYdBiQ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1.bin"/><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1.bin"/><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audio" Target="../media/audio1.bin"/><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hyperlink" Target="http://margotmagowan.wordpress.com/2011/10/20/chapstick-sticks-it-to-women-by-melissa-spiers-guest-post/" TargetMode="External"/><Relationship Id="rId4" Type="http://schemas.openxmlformats.org/officeDocument/2006/relationships/hyperlink" Target="http://blog.pigtailpals.com/2011/10/dear-chapstick-were-through/" TargetMode="External"/><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bTbfPALVQgs" TargetMode="External"/><Relationship Id="rId4" Type="http://schemas.openxmlformats.org/officeDocument/2006/relationships/hyperlink" Target="https://www.youtube.com/watch?v=2lXh2n0aPyw" TargetMode="External"/><Relationship Id="rId1" Type="http://schemas.openxmlformats.org/officeDocument/2006/relationships/slideLayout" Target="../slideLayouts/slideLayout4.xml"/><Relationship Id="rId2" Type="http://schemas.openxmlformats.org/officeDocument/2006/relationships/hyperlink" Target="https://www.youtube.com/watch?v=Gle4Y63yGxQ"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HNdzMWQcH98" TargetMode="External"/><Relationship Id="rId4" Type="http://schemas.openxmlformats.org/officeDocument/2006/relationships/hyperlink" Target="http://www.youtube.com/watch?v=noPalKUhAfo" TargetMode="External"/><Relationship Id="rId1" Type="http://schemas.openxmlformats.org/officeDocument/2006/relationships/slideLayout" Target="../slideLayouts/slideLayout2.xml"/><Relationship Id="rId2" Type="http://schemas.openxmlformats.org/officeDocument/2006/relationships/hyperlink" Target="http://www.youtube.com/watch?v=tl6YOYdBiQ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iyy4wn3E730" TargetMode="External"/><Relationship Id="rId4" Type="http://schemas.openxmlformats.org/officeDocument/2006/relationships/hyperlink" Target="http://www.youtube.com/watch?v=mXrWiJcmvBI" TargetMode="External"/><Relationship Id="rId5"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hyperlink" Target="http://www.youtube.com/watch?v=uQB7QRyF4p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hyperlink" Target="http://www.apple.com/ipad/gallery/" TargetMode="External"/><Relationship Id="rId4" Type="http://schemas.openxmlformats.org/officeDocument/2006/relationships/hyperlink" Target="http://www.slideshare.net/mohamednassar/non-traditional-advertising" TargetMode="External"/><Relationship Id="rId5" Type="http://schemas.openxmlformats.org/officeDocument/2006/relationships/hyperlink" Target="http://www.apple.com/ipod/nike/sync.html" TargetMode="External"/><Relationship Id="rId6" Type="http://schemas.openxmlformats.org/officeDocument/2006/relationships/hyperlink" Target="http://www.marcprensky.com/writing/prensky%20-%20digital%20natives,%20digital%20immigrants%20-%20part1.pdf" TargetMode="External"/><Relationship Id="rId7" Type="http://schemas.openxmlformats.org/officeDocument/2006/relationships/hyperlink" Target="http://www.aef.com/on_campus/classroom/speaker_pres/data/6000" TargetMode="External"/><Relationship Id="rId1" Type="http://schemas.openxmlformats.org/officeDocument/2006/relationships/slideLayout" Target="../slideLayouts/slideLayout2.xml"/><Relationship Id="rId2" Type="http://schemas.openxmlformats.org/officeDocument/2006/relationships/hyperlink" Target="http://weburbanist.com/2008/08/27/15-amazing-dramatic-guerrilla-marketing-campaig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hyperlink" Target="http://www.youtube.com/watch?v=U18VkI0uDx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914400"/>
            <a:ext cx="8077200" cy="685800"/>
          </a:xfrm>
        </p:spPr>
        <p:txBody>
          <a:bodyPr>
            <a:normAutofit fontScale="90000"/>
          </a:bodyPr>
          <a:lstStyle/>
          <a:p>
            <a:r>
              <a:rPr lang="en-US" altLang="en-US"/>
              <a:t>The Burnett Style</a:t>
            </a:r>
          </a:p>
        </p:txBody>
      </p:sp>
      <p:sp>
        <p:nvSpPr>
          <p:cNvPr id="33795" name="Rectangle 3"/>
          <p:cNvSpPr>
            <a:spLocks noGrp="1" noChangeArrowheads="1"/>
          </p:cNvSpPr>
          <p:nvPr>
            <p:ph type="body" sz="half" idx="1"/>
          </p:nvPr>
        </p:nvSpPr>
        <p:spPr>
          <a:xfrm>
            <a:off x="685800" y="1981200"/>
            <a:ext cx="4648200" cy="4114800"/>
          </a:xfrm>
        </p:spPr>
        <p:txBody>
          <a:bodyPr/>
          <a:lstStyle/>
          <a:p>
            <a:r>
              <a:rPr lang="en-US" altLang="en-US" sz="3600"/>
              <a:t> </a:t>
            </a:r>
            <a:r>
              <a:rPr lang="en-US" altLang="en-US" sz="3600" i="1"/>
              <a:t>“Inherent Drama”</a:t>
            </a:r>
            <a:endParaRPr lang="en-US" altLang="en-US" sz="3600"/>
          </a:p>
        </p:txBody>
      </p:sp>
      <p:pic>
        <p:nvPicPr>
          <p:cNvPr id="33798" name="Picture 6"/>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56200" y="1752600"/>
            <a:ext cx="3302000" cy="46434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33800" name="Group 8"/>
          <p:cNvGrpSpPr>
            <a:grpSpLocks/>
          </p:cNvGrpSpPr>
          <p:nvPr/>
        </p:nvGrpSpPr>
        <p:grpSpPr bwMode="auto">
          <a:xfrm>
            <a:off x="685800" y="1905000"/>
            <a:ext cx="7789863" cy="4495800"/>
            <a:chOff x="432" y="1200"/>
            <a:chExt cx="4907" cy="2832"/>
          </a:xfrm>
        </p:grpSpPr>
        <p:sp>
          <p:nvSpPr>
            <p:cNvPr id="33796" name="Rectangle 4"/>
            <p:cNvSpPr>
              <a:spLocks noChangeArrowheads="1"/>
            </p:cNvSpPr>
            <p:nvPr/>
          </p:nvSpPr>
          <p:spPr bwMode="auto">
            <a:xfrm>
              <a:off x="432" y="1728"/>
              <a:ext cx="2592" cy="4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600" b="1"/>
                <a:t> Powerful, instinctive, and long-lasting imagery</a:t>
              </a:r>
            </a:p>
          </p:txBody>
        </p:sp>
        <p:pic>
          <p:nvPicPr>
            <p:cNvPr id="33797" name="Picture 5"/>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77" y="1200"/>
              <a:ext cx="2162" cy="28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33799" name="Rectangle 7"/>
          <p:cNvSpPr>
            <a:spLocks noChangeArrowheads="1"/>
          </p:cNvSpPr>
          <p:nvPr/>
        </p:nvSpPr>
        <p:spPr bwMode="auto">
          <a:xfrm>
            <a:off x="685800" y="2743200"/>
            <a:ext cx="411480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600" b="1"/>
              <a:t> Powerful, instinctive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9167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dissolve">
                                      <p:cBhvr>
                                        <p:cTn id="7" dur="500"/>
                                        <p:tgtEl>
                                          <p:spTgt spid="337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3798"/>
                                        </p:tgtEl>
                                        <p:attrNameLst>
                                          <p:attrName>style.visibility</p:attrName>
                                        </p:attrNameLst>
                                      </p:cBhvr>
                                      <p:to>
                                        <p:strVal val="visible"/>
                                      </p:to>
                                    </p:set>
                                    <p:animEffect transition="in" filter="dissolve">
                                      <p:cBhvr>
                                        <p:cTn id="11" dur="500"/>
                                        <p:tgtEl>
                                          <p:spTgt spid="337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3800"/>
                                        </p:tgtEl>
                                        <p:attrNameLst>
                                          <p:attrName>style.visibility</p:attrName>
                                        </p:attrNameLst>
                                      </p:cBhvr>
                                      <p:to>
                                        <p:strVal val="visible"/>
                                      </p:to>
                                    </p:set>
                                    <p:animEffect transition="in" filter="dissolve">
                                      <p:cBhvr>
                                        <p:cTn id="1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algn="l"/>
            <a:r>
              <a:rPr lang="en-US" altLang="en-US"/>
              <a:t>The Against Position</a:t>
            </a:r>
          </a:p>
        </p:txBody>
      </p:sp>
      <p:sp>
        <p:nvSpPr>
          <p:cNvPr id="61444" name="Rectangle 4"/>
          <p:cNvSpPr>
            <a:spLocks noGrp="1" noChangeArrowheads="1"/>
          </p:cNvSpPr>
          <p:nvPr>
            <p:ph type="body" sz="half" idx="1"/>
          </p:nvPr>
        </p:nvSpPr>
        <p:spPr>
          <a:xfrm>
            <a:off x="685800" y="1981200"/>
            <a:ext cx="4114800" cy="2743200"/>
          </a:xfrm>
          <a:noFill/>
          <a:ln/>
        </p:spPr>
        <p:txBody>
          <a:bodyPr>
            <a:normAutofit fontScale="85000" lnSpcReduction="10000"/>
          </a:bodyPr>
          <a:lstStyle/>
          <a:p>
            <a:r>
              <a:rPr lang="en-US" altLang="en-US" sz="3200" dirty="0"/>
              <a:t> The “Against” Position defines itself vs. #1.</a:t>
            </a:r>
          </a:p>
          <a:p>
            <a:r>
              <a:rPr lang="en-US" altLang="en-US" sz="3200" dirty="0"/>
              <a:t> It’s an aggressive and competitive </a:t>
            </a:r>
            <a:r>
              <a:rPr lang="en-US" altLang="en-US" sz="3200" dirty="0" smtClean="0"/>
              <a:t>position</a:t>
            </a:r>
          </a:p>
          <a:p>
            <a:r>
              <a:rPr lang="en-US" altLang="en-US" sz="3200" dirty="0" smtClean="0"/>
              <a:t>The story: your choice to be unconventional</a:t>
            </a:r>
            <a:endParaRPr lang="en-US" altLang="en-US" sz="3200" dirty="0"/>
          </a:p>
        </p:txBody>
      </p:sp>
      <p:grpSp>
        <p:nvGrpSpPr>
          <p:cNvPr id="61449" name="Group 9"/>
          <p:cNvGrpSpPr>
            <a:grpSpLocks/>
          </p:cNvGrpSpPr>
          <p:nvPr/>
        </p:nvGrpSpPr>
        <p:grpSpPr bwMode="auto">
          <a:xfrm>
            <a:off x="609600" y="1752600"/>
            <a:ext cx="7924800" cy="5029200"/>
            <a:chOff x="384" y="1104"/>
            <a:chExt cx="4992" cy="3168"/>
          </a:xfrm>
        </p:grpSpPr>
        <p:sp>
          <p:nvSpPr>
            <p:cNvPr id="61447" name="Rectangle 7"/>
            <p:cNvSpPr>
              <a:spLocks noChangeArrowheads="1"/>
            </p:cNvSpPr>
            <p:nvPr/>
          </p:nvSpPr>
          <p:spPr bwMode="auto">
            <a:xfrm>
              <a:off x="384" y="3168"/>
              <a:ext cx="2208" cy="6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200" b="1"/>
                <a:t> Example: 7Up “The UnCola”</a:t>
              </a:r>
            </a:p>
          </p:txBody>
        </p:sp>
        <p:pic>
          <p:nvPicPr>
            <p:cNvPr id="61448" name="Picture 8"/>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66" y="1104"/>
              <a:ext cx="2410" cy="31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0887759"/>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algn="l"/>
            <a:r>
              <a:rPr lang="en-US" altLang="en-US"/>
              <a:t>The Against Position</a:t>
            </a:r>
          </a:p>
        </p:txBody>
      </p:sp>
      <p:sp>
        <p:nvSpPr>
          <p:cNvPr id="62468" name="Rectangle 4"/>
          <p:cNvSpPr>
            <a:spLocks noGrp="1" noChangeArrowheads="1"/>
          </p:cNvSpPr>
          <p:nvPr>
            <p:ph type="body" sz="half" idx="1"/>
          </p:nvPr>
        </p:nvSpPr>
        <p:spPr>
          <a:xfrm>
            <a:off x="685800" y="1981200"/>
            <a:ext cx="3429000" cy="3886200"/>
          </a:xfrm>
          <a:noFill/>
          <a:ln/>
        </p:spPr>
        <p:txBody>
          <a:bodyPr>
            <a:normAutofit fontScale="70000" lnSpcReduction="20000"/>
          </a:bodyPr>
          <a:lstStyle/>
          <a:p>
            <a:r>
              <a:rPr lang="en-US" altLang="en-US" sz="3200" dirty="0"/>
              <a:t> The “Against” Position defines itself vs. #1.</a:t>
            </a:r>
          </a:p>
          <a:p>
            <a:r>
              <a:rPr lang="en-US" altLang="en-US" sz="3200" dirty="0"/>
              <a:t> It’s an aggressive and competitive </a:t>
            </a:r>
            <a:r>
              <a:rPr lang="en-US" altLang="en-US" sz="3200" dirty="0" smtClean="0"/>
              <a:t>position</a:t>
            </a:r>
          </a:p>
          <a:p>
            <a:r>
              <a:rPr lang="en-US" altLang="en-US" sz="3200" dirty="0" smtClean="0"/>
              <a:t>Take the Pepsi Challenge-people preferred Pepsi but still bought Coca-Cola</a:t>
            </a:r>
          </a:p>
          <a:p>
            <a:r>
              <a:rPr lang="en-US" altLang="en-US" sz="3200" dirty="0" smtClean="0"/>
              <a:t>Interesting story: people preferred the taste of Pepsi but still bought Coke!</a:t>
            </a:r>
            <a:endParaRPr lang="en-US" altLang="en-US" sz="3200" dirty="0"/>
          </a:p>
        </p:txBody>
      </p:sp>
      <p:pic>
        <p:nvPicPr>
          <p:cNvPr id="62472" name="Picture 8"/>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08" t="1060" r="1753" b="2997"/>
          <a:stretch>
            <a:fillRect/>
          </a:stretch>
        </p:blipFill>
        <p:spPr bwMode="auto">
          <a:xfrm>
            <a:off x="4572000" y="2133600"/>
            <a:ext cx="3886200" cy="264636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2499913"/>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l"/>
            <a:r>
              <a:rPr lang="en-US" altLang="en-US"/>
              <a:t>The Niche Position</a:t>
            </a:r>
          </a:p>
        </p:txBody>
      </p:sp>
      <p:sp>
        <p:nvSpPr>
          <p:cNvPr id="24581" name="Rectangle 5"/>
          <p:cNvSpPr>
            <a:spLocks noGrp="1" noChangeArrowheads="1"/>
          </p:cNvSpPr>
          <p:nvPr>
            <p:ph type="body" sz="half" idx="1"/>
          </p:nvPr>
        </p:nvSpPr>
        <p:spPr>
          <a:xfrm>
            <a:off x="685800" y="1981200"/>
            <a:ext cx="4114800" cy="4114800"/>
          </a:xfrm>
          <a:noFill/>
          <a:ln/>
        </p:spPr>
        <p:txBody>
          <a:bodyPr/>
          <a:lstStyle/>
          <a:p>
            <a:r>
              <a:rPr lang="en-US" altLang="en-US" sz="3200"/>
              <a:t> The “Niche” Position promotes the product along one dimension of superiority</a:t>
            </a:r>
          </a:p>
        </p:txBody>
      </p:sp>
      <p:grpSp>
        <p:nvGrpSpPr>
          <p:cNvPr id="24585" name="Group 9"/>
          <p:cNvGrpSpPr>
            <a:grpSpLocks/>
          </p:cNvGrpSpPr>
          <p:nvPr/>
        </p:nvGrpSpPr>
        <p:grpSpPr bwMode="auto">
          <a:xfrm>
            <a:off x="685800" y="1752600"/>
            <a:ext cx="7769225" cy="4764088"/>
            <a:chOff x="432" y="1104"/>
            <a:chExt cx="4894" cy="3001"/>
          </a:xfrm>
        </p:grpSpPr>
        <p:sp>
          <p:nvSpPr>
            <p:cNvPr id="24582" name="Rectangle 6"/>
            <p:cNvSpPr>
              <a:spLocks noChangeArrowheads="1"/>
            </p:cNvSpPr>
            <p:nvPr/>
          </p:nvSpPr>
          <p:spPr bwMode="auto">
            <a:xfrm>
              <a:off x="432" y="2880"/>
              <a:ext cx="2640" cy="5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200" b="1" dirty="0"/>
                <a:t> Example: </a:t>
              </a:r>
              <a:r>
                <a:rPr lang="en-US" altLang="en-US" sz="3200" b="1" dirty="0" err="1" smtClean="0"/>
                <a:t>Guacachip</a:t>
              </a:r>
              <a:endParaRPr lang="en-US" altLang="en-US" sz="3200" b="1" dirty="0" smtClean="0"/>
            </a:p>
            <a:p>
              <a:pPr marL="342900" indent="-342900">
                <a:spcBef>
                  <a:spcPct val="20000"/>
                </a:spcBef>
                <a:buClr>
                  <a:schemeClr val="accent2"/>
                </a:buClr>
                <a:buFont typeface="Monotype Sorts" pitchFamily="2" charset="2"/>
                <a:buChar char="n"/>
              </a:pPr>
              <a:r>
                <a:rPr lang="en-US" altLang="en-US" sz="1200" b="1" dirty="0" smtClean="0"/>
                <a:t>Image: </a:t>
              </a:r>
              <a:r>
                <a:rPr lang="en-US" altLang="en-US" sz="1200" b="1" dirty="0" err="1" smtClean="0"/>
                <a:t>houston</a:t>
              </a:r>
              <a:r>
                <a:rPr lang="en-US" altLang="en-US" sz="1200" b="1" dirty="0" smtClean="0"/>
                <a:t>-imports </a:t>
              </a:r>
              <a:endParaRPr lang="en-US" altLang="en-US" sz="1200" b="1" dirty="0"/>
            </a:p>
          </p:txBody>
        </p:sp>
        <p:pic>
          <p:nvPicPr>
            <p:cNvPr id="24584" name="Picture 8"/>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12" y="1104"/>
              <a:ext cx="2014" cy="30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76799" y="1550189"/>
            <a:ext cx="4785519" cy="51053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97358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dissolve">
                                      <p:cBhvr>
                                        <p:cTn id="7" dur="500"/>
                                        <p:tgtEl>
                                          <p:spTgt spid="245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dissolve">
                                      <p:cBhvr>
                                        <p:cTn id="12"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advAuto="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533400"/>
            <a:ext cx="8077200" cy="685800"/>
          </a:xfrm>
        </p:spPr>
        <p:txBody>
          <a:bodyPr>
            <a:normAutofit fontScale="90000"/>
          </a:bodyPr>
          <a:lstStyle/>
          <a:p>
            <a:pPr algn="l"/>
            <a:r>
              <a:rPr lang="en-US" altLang="en-US" dirty="0"/>
              <a:t>The New Category</a:t>
            </a:r>
          </a:p>
        </p:txBody>
      </p:sp>
      <p:sp>
        <p:nvSpPr>
          <p:cNvPr id="25607" name="Rectangle 7"/>
          <p:cNvSpPr>
            <a:spLocks noGrp="1" noChangeArrowheads="1"/>
          </p:cNvSpPr>
          <p:nvPr>
            <p:ph type="body" sz="half" idx="1"/>
          </p:nvPr>
        </p:nvSpPr>
        <p:spPr>
          <a:xfrm>
            <a:off x="533400" y="1447800"/>
            <a:ext cx="4419600" cy="4267200"/>
          </a:xfrm>
          <a:noFill/>
          <a:ln/>
        </p:spPr>
        <p:txBody>
          <a:bodyPr>
            <a:normAutofit/>
          </a:bodyPr>
          <a:lstStyle/>
          <a:p>
            <a:r>
              <a:rPr lang="en-US" altLang="en-US" sz="3200" dirty="0"/>
              <a:t> The New Category is just that. It defines a category that didn’t exist before and then positions the (new) product as the best in that new category. Competition follows.  </a:t>
            </a:r>
          </a:p>
        </p:txBody>
      </p:sp>
      <p:sp>
        <p:nvSpPr>
          <p:cNvPr id="25606" name="Rectangle 6"/>
          <p:cNvSpPr>
            <a:spLocks noChangeArrowheads="1"/>
          </p:cNvSpPr>
          <p:nvPr/>
        </p:nvSpPr>
        <p:spPr bwMode="auto">
          <a:xfrm>
            <a:off x="949081" y="5506233"/>
            <a:ext cx="3810000" cy="914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200" b="1" dirty="0"/>
              <a:t> Example: </a:t>
            </a:r>
            <a:r>
              <a:rPr lang="en-US" altLang="en-US" sz="3200" b="1" dirty="0" err="1" smtClean="0"/>
              <a:t>ipads</a:t>
            </a:r>
            <a:r>
              <a:rPr lang="en-US" altLang="en-US" sz="3200" b="1" dirty="0" smtClean="0"/>
              <a:t> www.apple.com</a:t>
            </a:r>
            <a:endParaRPr lang="en-US" altLang="en-US" sz="3200" b="1" dirty="0"/>
          </a:p>
        </p:txBody>
      </p:sp>
      <p:sp>
        <p:nvSpPr>
          <p:cNvPr id="25612" name="Rectangle 12"/>
          <p:cNvSpPr>
            <a:spLocks noChangeArrowheads="1"/>
          </p:cNvSpPr>
          <p:nvPr/>
        </p:nvSpPr>
        <p:spPr bwMode="auto">
          <a:xfrm>
            <a:off x="609600" y="1447800"/>
            <a:ext cx="304800" cy="304800"/>
          </a:xfrm>
          <a:prstGeom prst="rect">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59081" y="1905000"/>
            <a:ext cx="4384919" cy="3581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38934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dissolve">
                                      <p:cBhvr>
                                        <p:cTn id="7" dur="300"/>
                                        <p:tgtEl>
                                          <p:spTgt spid="256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uild="p" autoUpdateAnimBg="0" advAuto="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now . . . </a:t>
            </a:r>
            <a:endParaRPr lang="en-US" dirty="0"/>
          </a:p>
        </p:txBody>
      </p:sp>
      <p:sp>
        <p:nvSpPr>
          <p:cNvPr id="3" name="Text Placeholder 2"/>
          <p:cNvSpPr>
            <a:spLocks noGrp="1"/>
          </p:cNvSpPr>
          <p:nvPr>
            <p:ph type="body" sz="half" idx="1"/>
          </p:nvPr>
        </p:nvSpPr>
        <p:spPr/>
        <p:txBody>
          <a:bodyPr/>
          <a:lstStyle/>
          <a:p>
            <a:r>
              <a:rPr lang="en-US" dirty="0" smtClean="0"/>
              <a:t>A cluttered market</a:t>
            </a:r>
          </a:p>
          <a:p>
            <a:r>
              <a:rPr lang="en-US" dirty="0" smtClean="0"/>
              <a:t>A cynical consumer</a:t>
            </a:r>
          </a:p>
          <a:p>
            <a:r>
              <a:rPr lang="en-US" dirty="0" smtClean="0"/>
              <a:t>Too many choices and not enough time</a:t>
            </a:r>
          </a:p>
          <a:p>
            <a:r>
              <a:rPr lang="en-US" sz="2000" dirty="0" smtClean="0"/>
              <a:t>Image: </a:t>
            </a:r>
            <a:r>
              <a:rPr lang="en-US" sz="2000" dirty="0"/>
              <a:t>valdosta.edu</a:t>
            </a:r>
          </a:p>
        </p:txBody>
      </p:sp>
      <p:pic>
        <p:nvPicPr>
          <p:cNvPr id="5" name="ClipArt Placeholder 4"/>
          <p:cNvPicPr>
            <a:picLocks noGrp="1" noChangeAspect="1"/>
          </p:cNvPicPr>
          <p:nvPr>
            <p:ph type="clipArt"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43400" y="609600"/>
            <a:ext cx="4571999" cy="531222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7704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 Advertising + Ethics</a:t>
            </a:r>
            <a:endParaRPr lang="en-US" dirty="0"/>
          </a:p>
        </p:txBody>
      </p:sp>
      <p:sp>
        <p:nvSpPr>
          <p:cNvPr id="4" name="Text Placeholder 3"/>
          <p:cNvSpPr>
            <a:spLocks noGrp="1"/>
          </p:cNvSpPr>
          <p:nvPr>
            <p:ph sz="half" idx="1"/>
          </p:nvPr>
        </p:nvSpPr>
        <p:spPr/>
        <p:txBody>
          <a:bodyPr>
            <a:noAutofit/>
          </a:bodyPr>
          <a:lstStyle/>
          <a:p>
            <a:pPr lvl="1"/>
            <a:r>
              <a:rPr lang="en-US" sz="2400" b="1" dirty="0" smtClean="0"/>
              <a:t>Advertising Appeals</a:t>
            </a:r>
            <a:endParaRPr lang="en-US" sz="2400" b="1" dirty="0"/>
          </a:p>
          <a:p>
            <a:pPr lvl="1"/>
            <a:r>
              <a:rPr lang="en-US" sz="2400" b="1" dirty="0"/>
              <a:t>Digital revolution: be careful what you ask </a:t>
            </a:r>
            <a:r>
              <a:rPr lang="en-US" sz="2400" b="1" dirty="0" smtClean="0"/>
              <a:t>for</a:t>
            </a:r>
          </a:p>
          <a:p>
            <a:pPr lvl="1"/>
            <a:r>
              <a:rPr lang="en-US" sz="2400" b="1" dirty="0"/>
              <a:t>Story is king with sophisticated, savvy, and cynical consumers</a:t>
            </a:r>
          </a:p>
          <a:p>
            <a:pPr lvl="1"/>
            <a:endParaRPr lang="en-US" sz="3200" b="1" dirty="0"/>
          </a:p>
        </p:txBody>
      </p:sp>
      <p:sp>
        <p:nvSpPr>
          <p:cNvPr id="9" name="Content Placeholder 8"/>
          <p:cNvSpPr>
            <a:spLocks noGrp="1"/>
          </p:cNvSpPr>
          <p:nvPr>
            <p:ph sz="half" idx="2"/>
          </p:nvPr>
        </p:nvSpPr>
        <p:spPr/>
        <p:txBody>
          <a:bodyPr>
            <a:normAutofit fontScale="92500"/>
          </a:bodyPr>
          <a:lstStyle/>
          <a:p>
            <a:r>
              <a:rPr lang="en-US" sz="1800" b="1" dirty="0"/>
              <a:t>Products we consume, brands we support, media we watch, and stories we relate/tell each other: </a:t>
            </a:r>
            <a:r>
              <a:rPr lang="en-US" sz="1800" b="1" u="sng" dirty="0">
                <a:hlinkClick r:id="rId2"/>
              </a:rPr>
              <a:t>http://</a:t>
            </a:r>
            <a:r>
              <a:rPr lang="en-US" sz="1800" b="1" u="sng" dirty="0" smtClean="0">
                <a:hlinkClick r:id="rId2"/>
              </a:rPr>
              <a:t>www.youtube.com/watch?v=tl6YOYdBiQ4</a:t>
            </a:r>
            <a:endParaRPr lang="en-US" sz="1800" b="1" u="sng" dirty="0" smtClean="0"/>
          </a:p>
          <a:p>
            <a:r>
              <a:rPr lang="en-US" sz="1800" b="1" dirty="0"/>
              <a:t>Our culture, learned from school, parents, media.. </a:t>
            </a:r>
            <a:endParaRPr lang="en-US" sz="1800" dirty="0"/>
          </a:p>
          <a:p>
            <a:r>
              <a:rPr lang="en-US" sz="1800" b="1" dirty="0"/>
              <a:t>A such, the mass mediated persuasive communications are evolving: shared values with those who are media literate (natives) and those who want to be (immigrants)</a:t>
            </a:r>
            <a:endParaRPr lang="en-US" sz="1800" dirty="0"/>
          </a:p>
          <a:p>
            <a:r>
              <a:rPr lang="en-US" sz="1800" b="1" dirty="0"/>
              <a:t>Ethics critical to long-term brand relationships</a:t>
            </a:r>
            <a:endParaRPr lang="en-US" sz="1800" dirty="0"/>
          </a:p>
          <a:p>
            <a:endParaRPr lang="en-US" sz="1800"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4714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Ethics?</a:t>
            </a:r>
            <a:endParaRPr lang="en-US" dirty="0"/>
          </a:p>
        </p:txBody>
      </p:sp>
      <p:sp>
        <p:nvSpPr>
          <p:cNvPr id="4" name="Text Placeholder 3"/>
          <p:cNvSpPr>
            <a:spLocks noGrp="1"/>
          </p:cNvSpPr>
          <p:nvPr>
            <p:ph type="body" sz="half" idx="2"/>
          </p:nvPr>
        </p:nvSpPr>
        <p:spPr/>
        <p:txBody>
          <a:bodyPr>
            <a:normAutofit fontScale="85000" lnSpcReduction="20000"/>
          </a:bodyPr>
          <a:lstStyle/>
          <a:p>
            <a:r>
              <a:rPr lang="en-US" dirty="0" smtClean="0"/>
              <a:t>A set of moral values within society that guide thinking and action</a:t>
            </a:r>
          </a:p>
          <a:p>
            <a:r>
              <a:rPr lang="en-US" dirty="0" smtClean="0"/>
              <a:t>Ethics are dynamic</a:t>
            </a:r>
          </a:p>
          <a:p>
            <a:r>
              <a:rPr lang="en-US" dirty="0" smtClean="0"/>
              <a:t>Ad is unethical if it:</a:t>
            </a:r>
          </a:p>
          <a:p>
            <a:pPr lvl="1"/>
            <a:r>
              <a:rPr lang="en-US" dirty="0" smtClean="0"/>
              <a:t>Degrades the competition</a:t>
            </a:r>
          </a:p>
          <a:p>
            <a:pPr lvl="1"/>
            <a:r>
              <a:rPr lang="en-US" dirty="0" smtClean="0"/>
              <a:t>Gives false or misguiding information</a:t>
            </a:r>
          </a:p>
          <a:p>
            <a:pPr lvl="1"/>
            <a:r>
              <a:rPr lang="en-US" dirty="0" smtClean="0"/>
              <a:t>Is obscene or immoral</a:t>
            </a:r>
          </a:p>
          <a:p>
            <a:pPr lvl="1"/>
            <a:r>
              <a:rPr lang="en-US" dirty="0" smtClean="0"/>
              <a:t>Violates public interest</a:t>
            </a:r>
          </a:p>
          <a:p>
            <a:pPr lvl="1"/>
            <a:endParaRPr lang="en-US" dirty="0"/>
          </a:p>
        </p:txBody>
      </p:sp>
      <p:pic>
        <p:nvPicPr>
          <p:cNvPr id="2050" name="Picture 2" descr="https://i.ytimg.com/vi/ZCj_s0TeLAY/hqdefault.jpg"/>
          <p:cNvPicPr>
            <a:picLocks noGrp="1" noChangeAspect="1" noChangeArrowheads="1"/>
          </p:cNvPicPr>
          <p:nvPr>
            <p:ph type="clipArt"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885950"/>
            <a:ext cx="4013200" cy="35909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3715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12"/>
          </p:nvPr>
        </p:nvSpPr>
        <p:spPr>
          <a:xfrm>
            <a:off x="6553200" y="6248400"/>
            <a:ext cx="19050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t"/>
          <a:lstStyle>
            <a:lvl1pPr eaLnBrk="0" hangingPunct="0">
              <a:defRPr sz="2400">
                <a:solidFill>
                  <a:schemeClr val="tx1"/>
                </a:solidFill>
                <a:latin typeface="Tempus Sans ITC" pitchFamily="82" charset="0"/>
              </a:defRPr>
            </a:lvl1pPr>
            <a:lvl2pPr marL="742950" indent="-285750" eaLnBrk="0" hangingPunct="0">
              <a:defRPr sz="2400">
                <a:solidFill>
                  <a:schemeClr val="tx1"/>
                </a:solidFill>
                <a:latin typeface="Tempus Sans ITC" pitchFamily="82" charset="0"/>
              </a:defRPr>
            </a:lvl2pPr>
            <a:lvl3pPr marL="1143000" indent="-228600" eaLnBrk="0" hangingPunct="0">
              <a:defRPr sz="2400">
                <a:solidFill>
                  <a:schemeClr val="tx1"/>
                </a:solidFill>
                <a:latin typeface="Tempus Sans ITC" pitchFamily="82" charset="0"/>
              </a:defRPr>
            </a:lvl3pPr>
            <a:lvl4pPr marL="1600200" indent="-228600" eaLnBrk="0" hangingPunct="0">
              <a:defRPr sz="2400">
                <a:solidFill>
                  <a:schemeClr val="tx1"/>
                </a:solidFill>
                <a:latin typeface="Tempus Sans ITC" pitchFamily="82" charset="0"/>
              </a:defRPr>
            </a:lvl4pPr>
            <a:lvl5pPr marL="2057400" indent="-228600" eaLnBrk="0" hangingPunct="0">
              <a:defRPr sz="2400">
                <a:solidFill>
                  <a:schemeClr val="tx1"/>
                </a:solidFill>
                <a:latin typeface="Tempus Sans ITC" pitchFamily="82" charset="0"/>
              </a:defRPr>
            </a:lvl5pPr>
            <a:lvl6pPr marL="2514600" indent="-228600" algn="ctr" eaLnBrk="0" fontAlgn="base" hangingPunct="0">
              <a:spcBef>
                <a:spcPct val="0"/>
              </a:spcBef>
              <a:spcAft>
                <a:spcPct val="0"/>
              </a:spcAft>
              <a:defRPr sz="2400">
                <a:solidFill>
                  <a:schemeClr val="tx1"/>
                </a:solidFill>
                <a:latin typeface="Tempus Sans ITC" pitchFamily="82" charset="0"/>
              </a:defRPr>
            </a:lvl6pPr>
            <a:lvl7pPr marL="2971800" indent="-228600" algn="ctr" eaLnBrk="0" fontAlgn="base" hangingPunct="0">
              <a:spcBef>
                <a:spcPct val="0"/>
              </a:spcBef>
              <a:spcAft>
                <a:spcPct val="0"/>
              </a:spcAft>
              <a:defRPr sz="2400">
                <a:solidFill>
                  <a:schemeClr val="tx1"/>
                </a:solidFill>
                <a:latin typeface="Tempus Sans ITC" pitchFamily="82" charset="0"/>
              </a:defRPr>
            </a:lvl7pPr>
            <a:lvl8pPr marL="3429000" indent="-228600" algn="ctr" eaLnBrk="0" fontAlgn="base" hangingPunct="0">
              <a:spcBef>
                <a:spcPct val="0"/>
              </a:spcBef>
              <a:spcAft>
                <a:spcPct val="0"/>
              </a:spcAft>
              <a:defRPr sz="2400">
                <a:solidFill>
                  <a:schemeClr val="tx1"/>
                </a:solidFill>
                <a:latin typeface="Tempus Sans ITC" pitchFamily="82" charset="0"/>
              </a:defRPr>
            </a:lvl8pPr>
            <a:lvl9pPr marL="3886200" indent="-228600" algn="ctr" eaLnBrk="0" fontAlgn="base" hangingPunct="0">
              <a:spcBef>
                <a:spcPct val="0"/>
              </a:spcBef>
              <a:spcAft>
                <a:spcPct val="0"/>
              </a:spcAft>
              <a:defRPr sz="2400">
                <a:solidFill>
                  <a:schemeClr val="tx1"/>
                </a:solidFill>
                <a:latin typeface="Tempus Sans ITC" pitchFamily="82" charset="0"/>
              </a:defRPr>
            </a:lvl9pPr>
          </a:lstStyle>
          <a:p>
            <a:pPr eaLnBrk="1" hangingPunct="1"/>
            <a:r>
              <a:rPr lang="en-US" sz="1400" smtClean="0">
                <a:latin typeface="Times New Roman" charset="0"/>
              </a:rPr>
              <a:t> </a:t>
            </a:r>
            <a:endParaRPr lang="en-US" sz="1600" smtClean="0">
              <a:latin typeface="Times New Roman" charset="0"/>
            </a:endParaRPr>
          </a:p>
        </p:txBody>
      </p:sp>
      <p:sp>
        <p:nvSpPr>
          <p:cNvPr id="33795" name="Rectangle 2"/>
          <p:cNvSpPr>
            <a:spLocks noGrp="1" noChangeArrowheads="1"/>
          </p:cNvSpPr>
          <p:nvPr>
            <p:ph type="ctrTitle"/>
          </p:nvPr>
        </p:nvSpPr>
        <p:spPr>
          <a:xfrm>
            <a:off x="1346200" y="1079500"/>
            <a:ext cx="6858000" cy="1143000"/>
          </a:xfrm>
        </p:spPr>
        <p:txBody>
          <a:bodyPr>
            <a:normAutofit fontScale="90000"/>
          </a:bodyPr>
          <a:lstStyle/>
          <a:p>
            <a:pPr eaLnBrk="1" hangingPunct="1"/>
            <a:r>
              <a:rPr lang="en-US" smtClean="0"/>
              <a:t>Aristotle's Three Appeals</a:t>
            </a:r>
          </a:p>
        </p:txBody>
      </p:sp>
      <p:sp>
        <p:nvSpPr>
          <p:cNvPr id="33796" name="Rectangle 3"/>
          <p:cNvSpPr>
            <a:spLocks noGrp="1" noChangeArrowheads="1"/>
          </p:cNvSpPr>
          <p:nvPr>
            <p:ph type="subTitle" idx="1"/>
          </p:nvPr>
        </p:nvSpPr>
        <p:spPr>
          <a:xfrm>
            <a:off x="1930400" y="2197100"/>
            <a:ext cx="5626100" cy="1270000"/>
          </a:xfrm>
        </p:spPr>
        <p:txBody>
          <a:bodyPr/>
          <a:lstStyle/>
          <a:p>
            <a:pPr eaLnBrk="1" hangingPunct="1"/>
            <a:r>
              <a:rPr lang="en-US" smtClean="0"/>
              <a:t>384 - 322 B.C.E.</a:t>
            </a:r>
          </a:p>
          <a:p>
            <a:pPr eaLnBrk="1" hangingPunct="1"/>
            <a:r>
              <a:rPr lang="en-US" smtClean="0"/>
              <a:t>Logos, Pathos, Ethos</a:t>
            </a:r>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3429000"/>
            <a:ext cx="3657608" cy="2825502"/>
          </a:xfrm>
          <a:prstGeom prst="rect">
            <a:avLst/>
          </a:prstGeom>
        </p:spPr>
      </p:pic>
      <p:sp>
        <p:nvSpPr>
          <p:cNvPr id="4" name="TextBox 3"/>
          <p:cNvSpPr txBox="1"/>
          <p:nvPr/>
        </p:nvSpPr>
        <p:spPr>
          <a:xfrm>
            <a:off x="4038600" y="5943600"/>
            <a:ext cx="2286000" cy="461665"/>
          </a:xfrm>
          <a:prstGeom prst="rect">
            <a:avLst/>
          </a:prstGeom>
          <a:noFill/>
        </p:spPr>
        <p:txBody>
          <a:bodyPr wrap="square" rtlCol="0">
            <a:spAutoFit/>
          </a:bodyPr>
          <a:lstStyle/>
          <a:p>
            <a:r>
              <a:rPr lang="en-US" sz="1200" dirty="0" smtClean="0"/>
              <a:t>Image: recoveringengineer.com</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262488"/>
      </p:ext>
    </p:extLst>
  </p:cSld>
  <p:clrMapOvr>
    <a:masterClrMapping/>
  </p:clrMapOvr>
  <p:transition spd="slow">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LOGOS</a:t>
            </a:r>
          </a:p>
        </p:txBody>
      </p:sp>
      <p:sp>
        <p:nvSpPr>
          <p:cNvPr id="179203" name="Rectangle 3"/>
          <p:cNvSpPr>
            <a:spLocks noGrp="1" noChangeArrowheads="1"/>
          </p:cNvSpPr>
          <p:nvPr>
            <p:ph type="body" sz="half" idx="2"/>
          </p:nvPr>
        </p:nvSpPr>
        <p:spPr/>
        <p:txBody>
          <a:bodyPr>
            <a:normAutofit fontScale="85000" lnSpcReduction="20000"/>
          </a:bodyPr>
          <a:lstStyle/>
          <a:p>
            <a:pPr eaLnBrk="1" hangingPunct="1"/>
            <a:r>
              <a:rPr lang="en-US" dirty="0" smtClean="0"/>
              <a:t>Appeals to the intellect and logic</a:t>
            </a:r>
          </a:p>
          <a:p>
            <a:pPr eaLnBrk="1" hangingPunct="1"/>
            <a:r>
              <a:rPr lang="en-US" dirty="0" smtClean="0"/>
              <a:t>Statistics, facts, and logical reasoning</a:t>
            </a:r>
          </a:p>
          <a:p>
            <a:pPr eaLnBrk="1" hangingPunct="1"/>
            <a:r>
              <a:rPr lang="en-US" dirty="0" smtClean="0"/>
              <a:t>Authorities are cited</a:t>
            </a:r>
          </a:p>
          <a:p>
            <a:pPr eaLnBrk="1" hangingPunct="1"/>
            <a:r>
              <a:rPr lang="en-US" dirty="0" smtClean="0"/>
              <a:t>Information offered</a:t>
            </a:r>
          </a:p>
          <a:p>
            <a:pPr eaLnBrk="1" hangingPunct="1"/>
            <a:r>
              <a:rPr lang="en-US" dirty="0" smtClean="0"/>
              <a:t>Theory, principles evoked</a:t>
            </a:r>
          </a:p>
          <a:p>
            <a:pPr eaLnBrk="1" hangingPunct="1"/>
            <a:r>
              <a:rPr lang="en-US" dirty="0" smtClean="0"/>
              <a:t>Comparisons</a:t>
            </a:r>
          </a:p>
          <a:p>
            <a:r>
              <a:rPr lang="en-US" dirty="0" smtClean="0"/>
              <a:t>Image: downk.wordpress.com</a:t>
            </a:r>
          </a:p>
        </p:txBody>
      </p:sp>
      <p:pic>
        <p:nvPicPr>
          <p:cNvPr id="5" name="ClipArt Placeholder 4"/>
          <p:cNvPicPr>
            <a:picLocks noGrp="1" noChangeAspect="1"/>
          </p:cNvPicPr>
          <p:nvPr>
            <p:ph type="clipArt"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1734" y="1524000"/>
            <a:ext cx="2943330" cy="43434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003088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9203">
                                            <p:txEl>
                                              <p:pRg st="3" end="3"/>
                                            </p:txEl>
                                          </p:spTgt>
                                        </p:tgtEl>
                                        <p:attrNameLst>
                                          <p:attrName>style.visibility</p:attrName>
                                        </p:attrNameLst>
                                      </p:cBhvr>
                                      <p:to>
                                        <p:strVal val="visible"/>
                                      </p:to>
                                    </p:set>
                                    <p:anim calcmode="lin" valueType="num">
                                      <p:cBhvr additive="base">
                                        <p:cTn id="25" dur="500" fill="hold"/>
                                        <p:tgtEl>
                                          <p:spTgt spid="179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92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9203">
                                            <p:txEl>
                                              <p:pRg st="4" end="4"/>
                                            </p:txEl>
                                          </p:spTgt>
                                        </p:tgtEl>
                                        <p:attrNameLst>
                                          <p:attrName>style.visibility</p:attrName>
                                        </p:attrNameLst>
                                      </p:cBhvr>
                                      <p:to>
                                        <p:strVal val="visible"/>
                                      </p:to>
                                    </p:set>
                                    <p:anim calcmode="lin" valueType="num">
                                      <p:cBhvr additive="base">
                                        <p:cTn id="31" dur="500" fill="hold"/>
                                        <p:tgtEl>
                                          <p:spTgt spid="179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92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9203">
                                            <p:txEl>
                                              <p:pRg st="5" end="5"/>
                                            </p:txEl>
                                          </p:spTgt>
                                        </p:tgtEl>
                                        <p:attrNameLst>
                                          <p:attrName>style.visibility</p:attrName>
                                        </p:attrNameLst>
                                      </p:cBhvr>
                                      <p:to>
                                        <p:strVal val="visible"/>
                                      </p:to>
                                    </p:set>
                                    <p:anim calcmode="lin" valueType="num">
                                      <p:cBhvr additive="base">
                                        <p:cTn id="37" dur="500" fill="hold"/>
                                        <p:tgtEl>
                                          <p:spTgt spid="1792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92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9203">
                                            <p:txEl>
                                              <p:pRg st="6" end="6"/>
                                            </p:txEl>
                                          </p:spTgt>
                                        </p:tgtEl>
                                        <p:attrNameLst>
                                          <p:attrName>style.visibility</p:attrName>
                                        </p:attrNameLst>
                                      </p:cBhvr>
                                      <p:to>
                                        <p:strVal val="visible"/>
                                      </p:to>
                                    </p:set>
                                    <p:anim calcmode="lin" valueType="num">
                                      <p:cBhvr additive="base">
                                        <p:cTn id="43" dur="500" fill="hold"/>
                                        <p:tgtEl>
                                          <p:spTgt spid="1792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92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PATHOS</a:t>
            </a:r>
          </a:p>
        </p:txBody>
      </p:sp>
      <p:sp>
        <p:nvSpPr>
          <p:cNvPr id="180227" name="Rectangle 3"/>
          <p:cNvSpPr>
            <a:spLocks noGrp="1" noChangeArrowheads="1"/>
          </p:cNvSpPr>
          <p:nvPr>
            <p:ph type="body" sz="half" idx="2"/>
          </p:nvPr>
        </p:nvSpPr>
        <p:spPr/>
        <p:txBody>
          <a:bodyPr>
            <a:normAutofit fontScale="85000" lnSpcReduction="10000"/>
          </a:bodyPr>
          <a:lstStyle/>
          <a:p>
            <a:pPr eaLnBrk="1" hangingPunct="1"/>
            <a:r>
              <a:rPr lang="en-US" dirty="0" smtClean="0"/>
              <a:t>Emotions</a:t>
            </a:r>
          </a:p>
          <a:p>
            <a:pPr lvl="1" eaLnBrk="1" hangingPunct="1"/>
            <a:r>
              <a:rPr lang="en-US" dirty="0" smtClean="0"/>
              <a:t>Joy, elation, celebration, accomplishment</a:t>
            </a:r>
          </a:p>
          <a:p>
            <a:pPr lvl="1" eaLnBrk="1" hangingPunct="1"/>
            <a:r>
              <a:rPr lang="en-US" dirty="0" smtClean="0"/>
              <a:t>Anger, fear, sadness</a:t>
            </a:r>
          </a:p>
          <a:p>
            <a:pPr lvl="1" eaLnBrk="1" hangingPunct="1"/>
            <a:r>
              <a:rPr lang="en-US" dirty="0" smtClean="0"/>
              <a:t>Romance and sex appeal</a:t>
            </a:r>
          </a:p>
          <a:p>
            <a:pPr lvl="1" eaLnBrk="1" hangingPunct="1"/>
            <a:r>
              <a:rPr lang="en-US" dirty="0" smtClean="0"/>
              <a:t>Desire for membership &amp; approval</a:t>
            </a:r>
          </a:p>
          <a:p>
            <a:pPr lvl="1" eaLnBrk="1" hangingPunct="1"/>
            <a:r>
              <a:rPr lang="en-US" dirty="0" smtClean="0"/>
              <a:t>Humor-- wit to slapstick</a:t>
            </a:r>
          </a:p>
          <a:p>
            <a:pPr lvl="1"/>
            <a:r>
              <a:rPr lang="en-US" dirty="0" smtClean="0"/>
              <a:t>Image: Humane </a:t>
            </a:r>
            <a:r>
              <a:rPr lang="en-US" dirty="0"/>
              <a:t>Society, March 5, 2011, retrieved from Humanesociety.org</a:t>
            </a:r>
            <a:endParaRPr lang="en-US" dirty="0" smtClean="0"/>
          </a:p>
        </p:txBody>
      </p:sp>
      <p:pic>
        <p:nvPicPr>
          <p:cNvPr id="5" name="ClipArt Placeholder 4"/>
          <p:cNvPicPr>
            <a:picLocks noGrp="1" noChangeAspect="1"/>
          </p:cNvPicPr>
          <p:nvPr>
            <p:ph type="clipArt" sz="half"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 y="1752600"/>
            <a:ext cx="3467199" cy="454627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618398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80227">
                                            <p:txEl>
                                              <p:pRg st="1" end="1"/>
                                            </p:txEl>
                                          </p:spTgt>
                                        </p:tgtEl>
                                        <p:attrNameLst>
                                          <p:attrName>style.visibility</p:attrName>
                                        </p:attrNameLst>
                                      </p:cBhvr>
                                      <p:to>
                                        <p:strVal val="visible"/>
                                      </p:to>
                                    </p:set>
                                    <p:anim calcmode="lin" valueType="num">
                                      <p:cBhvr additive="base">
                                        <p:cTn id="11"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02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80227">
                                            <p:txEl>
                                              <p:pRg st="2" end="2"/>
                                            </p:txEl>
                                          </p:spTgt>
                                        </p:tgtEl>
                                        <p:attrNameLst>
                                          <p:attrName>style.visibility</p:attrName>
                                        </p:attrNameLst>
                                      </p:cBhvr>
                                      <p:to>
                                        <p:strVal val="visible"/>
                                      </p:to>
                                    </p:set>
                                    <p:anim calcmode="lin" valueType="num">
                                      <p:cBhvr additive="base">
                                        <p:cTn id="15"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02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80227">
                                            <p:txEl>
                                              <p:pRg st="3" end="3"/>
                                            </p:txEl>
                                          </p:spTgt>
                                        </p:tgtEl>
                                        <p:attrNameLst>
                                          <p:attrName>style.visibility</p:attrName>
                                        </p:attrNameLst>
                                      </p:cBhvr>
                                      <p:to>
                                        <p:strVal val="visible"/>
                                      </p:to>
                                    </p:set>
                                    <p:anim calcmode="lin" valueType="num">
                                      <p:cBhvr additive="base">
                                        <p:cTn id="19" dur="500" fill="hold"/>
                                        <p:tgtEl>
                                          <p:spTgt spid="1802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80227">
                                            <p:txEl>
                                              <p:pRg st="4" end="4"/>
                                            </p:txEl>
                                          </p:spTgt>
                                        </p:tgtEl>
                                        <p:attrNameLst>
                                          <p:attrName>style.visibility</p:attrName>
                                        </p:attrNameLst>
                                      </p:cBhvr>
                                      <p:to>
                                        <p:strVal val="visible"/>
                                      </p:to>
                                    </p:set>
                                    <p:anim calcmode="lin" valueType="num">
                                      <p:cBhvr additive="base">
                                        <p:cTn id="23" dur="500" fill="hold"/>
                                        <p:tgtEl>
                                          <p:spTgt spid="1802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02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80227">
                                            <p:txEl>
                                              <p:pRg st="5" end="5"/>
                                            </p:txEl>
                                          </p:spTgt>
                                        </p:tgtEl>
                                        <p:attrNameLst>
                                          <p:attrName>style.visibility</p:attrName>
                                        </p:attrNameLst>
                                      </p:cBhvr>
                                      <p:to>
                                        <p:strVal val="visible"/>
                                      </p:to>
                                    </p:set>
                                    <p:anim calcmode="lin" valueType="num">
                                      <p:cBhvr additive="base">
                                        <p:cTn id="27" dur="500" fill="hold"/>
                                        <p:tgtEl>
                                          <p:spTgt spid="18022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02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180227">
                                            <p:txEl>
                                              <p:pRg st="6" end="6"/>
                                            </p:txEl>
                                          </p:spTgt>
                                        </p:tgtEl>
                                        <p:attrNameLst>
                                          <p:attrName>style.visibility</p:attrName>
                                        </p:attrNameLst>
                                      </p:cBhvr>
                                      <p:to>
                                        <p:strVal val="visible"/>
                                      </p:to>
                                    </p:set>
                                    <p:anim calcmode="lin" valueType="num">
                                      <p:cBhvr additive="base">
                                        <p:cTn id="31" dur="500" fill="hold"/>
                                        <p:tgtEl>
                                          <p:spTgt spid="18022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914400"/>
            <a:ext cx="8077200" cy="685800"/>
          </a:xfrm>
        </p:spPr>
        <p:txBody>
          <a:bodyPr>
            <a:normAutofit fontScale="90000"/>
          </a:bodyPr>
          <a:lstStyle/>
          <a:p>
            <a:r>
              <a:rPr lang="en-US" altLang="en-US"/>
              <a:t>The Burnett Style</a:t>
            </a:r>
          </a:p>
        </p:txBody>
      </p:sp>
      <p:sp>
        <p:nvSpPr>
          <p:cNvPr id="35843" name="Rectangle 3"/>
          <p:cNvSpPr>
            <a:spLocks noGrp="1" noChangeArrowheads="1"/>
          </p:cNvSpPr>
          <p:nvPr>
            <p:ph type="body" sz="half" idx="1"/>
          </p:nvPr>
        </p:nvSpPr>
        <p:spPr>
          <a:xfrm>
            <a:off x="685800" y="1981200"/>
            <a:ext cx="4648200" cy="4114800"/>
          </a:xfrm>
        </p:spPr>
        <p:txBody>
          <a:bodyPr/>
          <a:lstStyle/>
          <a:p>
            <a:r>
              <a:rPr lang="en-US" altLang="en-US" sz="3600" dirty="0"/>
              <a:t> </a:t>
            </a:r>
            <a:r>
              <a:rPr lang="en-US" altLang="en-US" sz="3600" i="1" dirty="0"/>
              <a:t>“Inherent Drama”</a:t>
            </a:r>
            <a:endParaRPr lang="en-US" altLang="en-US" sz="3600" dirty="0"/>
          </a:p>
        </p:txBody>
      </p:sp>
      <p:sp>
        <p:nvSpPr>
          <p:cNvPr id="35844" name="Rectangle 4"/>
          <p:cNvSpPr>
            <a:spLocks noChangeArrowheads="1"/>
          </p:cNvSpPr>
          <p:nvPr/>
        </p:nvSpPr>
        <p:spPr bwMode="auto">
          <a:xfrm>
            <a:off x="457200" y="3048000"/>
            <a:ext cx="4495800" cy="2971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600" b="1" dirty="0"/>
              <a:t> </a:t>
            </a:r>
            <a:r>
              <a:rPr lang="en-US" altLang="en-US" sz="2800" b="1" dirty="0"/>
              <a:t>The Lonely Maytag Repairman - a dramatic and engagingly human personification of reliability</a:t>
            </a:r>
          </a:p>
        </p:txBody>
      </p:sp>
      <p:pic>
        <p:nvPicPr>
          <p:cNvPr id="35847" name="Picture 7"/>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8200" y="1981200"/>
            <a:ext cx="4478338" cy="495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3839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dissolve">
                                      <p:cBhvr>
                                        <p:cTn id="1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smtClean="0"/>
              <a:t>ETHOS</a:t>
            </a:r>
          </a:p>
        </p:txBody>
      </p:sp>
      <p:sp>
        <p:nvSpPr>
          <p:cNvPr id="181251" name="Rectangle 3"/>
          <p:cNvSpPr>
            <a:spLocks noGrp="1" noChangeArrowheads="1"/>
          </p:cNvSpPr>
          <p:nvPr>
            <p:ph type="body" sz="half" idx="1"/>
          </p:nvPr>
        </p:nvSpPr>
        <p:spPr/>
        <p:txBody>
          <a:bodyPr>
            <a:normAutofit fontScale="92500" lnSpcReduction="20000"/>
          </a:bodyPr>
          <a:lstStyle/>
          <a:p>
            <a:pPr eaLnBrk="1" hangingPunct="1"/>
            <a:r>
              <a:rPr lang="en-US" dirty="0" smtClean="0"/>
              <a:t>Appeal of character and virtue</a:t>
            </a:r>
          </a:p>
          <a:p>
            <a:pPr eaLnBrk="1" hangingPunct="1"/>
            <a:r>
              <a:rPr lang="en-US" dirty="0" smtClean="0"/>
              <a:t>Your character, training, title and expertise are established through tone and references</a:t>
            </a:r>
          </a:p>
          <a:p>
            <a:pPr eaLnBrk="1" hangingPunct="1"/>
            <a:r>
              <a:rPr lang="en-US" dirty="0" smtClean="0"/>
              <a:t>Name brand recognition</a:t>
            </a:r>
          </a:p>
          <a:p>
            <a:r>
              <a:rPr lang="en-US" dirty="0" smtClean="0"/>
              <a:t>Image: </a:t>
            </a:r>
            <a:r>
              <a:rPr lang="en-US" dirty="0"/>
              <a:t>atunl.blogspot.com</a:t>
            </a:r>
            <a:endParaRPr lang="en-US" dirty="0" smtClean="0"/>
          </a:p>
        </p:txBody>
      </p:sp>
      <p:pic>
        <p:nvPicPr>
          <p:cNvPr id="3" name="ClipArt Placeholder 2"/>
          <p:cNvPicPr>
            <a:picLocks noGrp="1" noChangeAspect="1"/>
          </p:cNvPicPr>
          <p:nvPr>
            <p:ph type="clipArt"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52869" y="1981200"/>
            <a:ext cx="3400661" cy="41148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12701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 calcmode="lin" valueType="num">
                                      <p:cBhvr additive="base">
                                        <p:cTn id="19" dur="500" fill="hold"/>
                                        <p:tgtEl>
                                          <p:spTgt spid="181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12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1251">
                                            <p:txEl>
                                              <p:pRg st="3" end="3"/>
                                            </p:txEl>
                                          </p:spTgt>
                                        </p:tgtEl>
                                        <p:attrNameLst>
                                          <p:attrName>style.visibility</p:attrName>
                                        </p:attrNameLst>
                                      </p:cBhvr>
                                      <p:to>
                                        <p:strVal val="visible"/>
                                      </p:to>
                                    </p:set>
                                    <p:anim calcmode="lin" valueType="num">
                                      <p:cBhvr additive="base">
                                        <p:cTn id="25" dur="500" fill="hold"/>
                                        <p:tgtEl>
                                          <p:spTgt spid="181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12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Advertising Strategy</a:t>
            </a:r>
            <a:endParaRPr lang="en-US" dirty="0"/>
          </a:p>
        </p:txBody>
      </p:sp>
      <p:sp>
        <p:nvSpPr>
          <p:cNvPr id="30723" name="Rectangle 3"/>
          <p:cNvSpPr>
            <a:spLocks noGrp="1" noChangeArrowheads="1"/>
          </p:cNvSpPr>
          <p:nvPr>
            <p:ph type="body" idx="1"/>
          </p:nvPr>
        </p:nvSpPr>
        <p:spPr/>
        <p:txBody>
          <a:bodyPr/>
          <a:lstStyle/>
          <a:p>
            <a:r>
              <a:rPr lang="en-US" dirty="0"/>
              <a:t>Persuasive writing OR </a:t>
            </a:r>
            <a:r>
              <a:rPr lang="en-US" i="1" dirty="0"/>
              <a:t>writing that understands the reader</a:t>
            </a:r>
            <a:endParaRPr lang="en-US" dirty="0"/>
          </a:p>
          <a:p>
            <a:r>
              <a:rPr lang="en-US" dirty="0"/>
              <a:t>A skilled craft with an artistic flourish</a:t>
            </a:r>
          </a:p>
          <a:p>
            <a:r>
              <a:rPr lang="en-US" dirty="0"/>
              <a:t>Verbal Carpentry</a:t>
            </a:r>
          </a:p>
          <a:p>
            <a:r>
              <a:rPr lang="en-US" dirty="0"/>
              <a:t>Words on Paper</a:t>
            </a:r>
          </a:p>
          <a:p>
            <a:r>
              <a:rPr lang="en-US" dirty="0"/>
              <a:t>Salesmanship=Strategy + </a:t>
            </a:r>
            <a:r>
              <a:rPr lang="en-US" dirty="0" err="1"/>
              <a:t>Structure+Style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6647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How to </a:t>
            </a:r>
            <a:r>
              <a:rPr lang="en-US" dirty="0" smtClean="0"/>
              <a:t>Write Persuasively</a:t>
            </a:r>
            <a:endParaRPr lang="en-US" dirty="0"/>
          </a:p>
        </p:txBody>
      </p:sp>
      <p:sp>
        <p:nvSpPr>
          <p:cNvPr id="29699" name="Rectangle 3"/>
          <p:cNvSpPr>
            <a:spLocks noGrp="1" noChangeArrowheads="1"/>
          </p:cNvSpPr>
          <p:nvPr>
            <p:ph type="body" idx="1"/>
          </p:nvPr>
        </p:nvSpPr>
        <p:spPr/>
        <p:txBody>
          <a:bodyPr/>
          <a:lstStyle/>
          <a:p>
            <a:pPr>
              <a:lnSpc>
                <a:spcPct val="90000"/>
              </a:lnSpc>
            </a:pPr>
            <a:r>
              <a:rPr lang="en-US" dirty="0" smtClean="0"/>
              <a:t>“Strategic Development” </a:t>
            </a:r>
            <a:r>
              <a:rPr lang="en-US" dirty="0"/>
              <a:t>is about ways of thinking</a:t>
            </a:r>
          </a:p>
          <a:p>
            <a:pPr lvl="1">
              <a:lnSpc>
                <a:spcPct val="90000"/>
              </a:lnSpc>
            </a:pPr>
            <a:r>
              <a:rPr lang="en-US" dirty="0"/>
              <a:t>Purpose: solve a problem</a:t>
            </a:r>
          </a:p>
          <a:p>
            <a:pPr lvl="1">
              <a:lnSpc>
                <a:spcPct val="90000"/>
              </a:lnSpc>
            </a:pPr>
            <a:r>
              <a:rPr lang="en-US" dirty="0" smtClean="0"/>
              <a:t>Understand your audience: gen x, y, z, c, etc.</a:t>
            </a:r>
            <a:endParaRPr lang="en-US" dirty="0"/>
          </a:p>
          <a:p>
            <a:pPr lvl="1">
              <a:lnSpc>
                <a:spcPct val="90000"/>
              </a:lnSpc>
            </a:pPr>
            <a:r>
              <a:rPr lang="en-US" dirty="0" smtClean="0"/>
              <a:t>Media choice</a:t>
            </a:r>
            <a:endParaRPr lang="en-US" dirty="0"/>
          </a:p>
          <a:p>
            <a:pPr>
              <a:lnSpc>
                <a:spcPct val="90000"/>
              </a:lnSpc>
            </a:pPr>
            <a:r>
              <a:rPr lang="en-US" dirty="0"/>
              <a:t>A Strategy is a Hypothesis</a:t>
            </a:r>
          </a:p>
          <a:p>
            <a:pPr lvl="1">
              <a:lnSpc>
                <a:spcPct val="90000"/>
              </a:lnSpc>
            </a:pPr>
            <a:r>
              <a:rPr lang="en-US" dirty="0"/>
              <a:t>It is a guess how to get somewhere</a:t>
            </a:r>
          </a:p>
          <a:p>
            <a:pPr lvl="1">
              <a:lnSpc>
                <a:spcPct val="90000"/>
              </a:lnSpc>
            </a:pPr>
            <a:r>
              <a:rPr lang="en-US" dirty="0" smtClean="0"/>
              <a:t>Uses </a:t>
            </a:r>
            <a:r>
              <a:rPr lang="en-US" dirty="0"/>
              <a:t>a wide variety of thinking techniques</a:t>
            </a:r>
          </a:p>
          <a:p>
            <a:pPr lvl="1">
              <a:lnSpc>
                <a:spcPct val="90000"/>
              </a:lnSpc>
              <a:buFont typeface="Wingdings" pitchFamily="2" charset="2"/>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5156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normAutofit fontScale="90000"/>
          </a:bodyPr>
          <a:lstStyle/>
          <a:p>
            <a:r>
              <a:rPr lang="en-US"/>
              <a:t>Thus . . .</a:t>
            </a:r>
          </a:p>
        </p:txBody>
      </p:sp>
      <p:sp>
        <p:nvSpPr>
          <p:cNvPr id="33797" name="Rectangle 5"/>
          <p:cNvSpPr>
            <a:spLocks noGrp="1" noChangeArrowheads="1"/>
          </p:cNvSpPr>
          <p:nvPr>
            <p:ph type="body" sz="half" idx="1"/>
          </p:nvPr>
        </p:nvSpPr>
        <p:spPr/>
        <p:txBody>
          <a:bodyPr>
            <a:normAutofit/>
          </a:bodyPr>
          <a:lstStyle/>
          <a:p>
            <a:pPr>
              <a:lnSpc>
                <a:spcPct val="90000"/>
              </a:lnSpc>
            </a:pPr>
            <a:r>
              <a:rPr lang="en-US" sz="2800" dirty="0"/>
              <a:t>An Advertising Strategy simply means what your advertising </a:t>
            </a:r>
            <a:r>
              <a:rPr lang="en-US" sz="2800" dirty="0" smtClean="0"/>
              <a:t>should </a:t>
            </a:r>
            <a:r>
              <a:rPr lang="en-US" sz="2800" dirty="0"/>
              <a:t>communicate to whom</a:t>
            </a:r>
          </a:p>
          <a:p>
            <a:pPr>
              <a:lnSpc>
                <a:spcPct val="90000"/>
              </a:lnSpc>
            </a:pPr>
            <a:r>
              <a:rPr lang="en-US" sz="2800" dirty="0"/>
              <a:t>Most importantly, think about the person you are trying to persuade</a:t>
            </a:r>
          </a:p>
        </p:txBody>
      </p:sp>
      <p:pic>
        <p:nvPicPr>
          <p:cNvPr id="33799" name="Picture 7" descr="MCj02218450000[1]"/>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738813" y="2890838"/>
            <a:ext cx="1703387" cy="183673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1117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Advertising tactics</a:t>
            </a:r>
            <a:endParaRPr lang="en-US" dirty="0"/>
          </a:p>
        </p:txBody>
      </p:sp>
      <p:sp>
        <p:nvSpPr>
          <p:cNvPr id="3" name="Text Placeholder 2"/>
          <p:cNvSpPr>
            <a:spLocks noGrp="1"/>
          </p:cNvSpPr>
          <p:nvPr>
            <p:ph type="body" sz="half" idx="1"/>
          </p:nvPr>
        </p:nvSpPr>
        <p:spPr>
          <a:xfrm>
            <a:off x="685800" y="1981200"/>
            <a:ext cx="3810000" cy="4495800"/>
          </a:xfrm>
        </p:spPr>
        <p:txBody>
          <a:bodyPr>
            <a:normAutofit fontScale="70000" lnSpcReduction="20000"/>
          </a:bodyPr>
          <a:lstStyle/>
          <a:p>
            <a:r>
              <a:rPr lang="en-US" dirty="0" smtClean="0"/>
              <a:t>The  “executions” or “deliverables”</a:t>
            </a:r>
          </a:p>
          <a:p>
            <a:r>
              <a:rPr lang="en-US" dirty="0" smtClean="0"/>
              <a:t>Traditional: Print, radio, television, out-of-home</a:t>
            </a:r>
          </a:p>
          <a:p>
            <a:r>
              <a:rPr lang="en-US" dirty="0"/>
              <a:t>Versus Non-traditional:  </a:t>
            </a:r>
            <a:r>
              <a:rPr lang="en-US" sz="2900" dirty="0"/>
              <a:t>Non-Traditional is designed to cut through the clutter of traditional advertising to grab the attention of customers. </a:t>
            </a:r>
          </a:p>
          <a:p>
            <a:pPr lvl="1"/>
            <a:r>
              <a:rPr lang="en-US" dirty="0" smtClean="0"/>
              <a:t>Relies </a:t>
            </a:r>
            <a:r>
              <a:rPr lang="en-US" dirty="0"/>
              <a:t>on creativity and innovation to get the message heard. </a:t>
            </a:r>
          </a:p>
          <a:p>
            <a:pPr lvl="1"/>
            <a:r>
              <a:rPr lang="en-US" dirty="0"/>
              <a:t>Catches consumers off guard with ads that can’t be ignored. </a:t>
            </a:r>
          </a:p>
          <a:p>
            <a:endParaRPr lang="en-US" dirty="0"/>
          </a:p>
        </p:txBody>
      </p:sp>
      <p:pic>
        <p:nvPicPr>
          <p:cNvPr id="5" name="ClipArt Placeholder 4"/>
          <p:cNvPicPr>
            <a:picLocks noGrp="1" noChangeAspect="1"/>
          </p:cNvPicPr>
          <p:nvPr>
            <p:ph type="clipArt" sz="half" idx="2"/>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89357" y="1447800"/>
            <a:ext cx="4320007" cy="4572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6865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7467600" cy="1265238"/>
          </a:xfrm>
        </p:spPr>
        <p:txBody>
          <a:bodyPr>
            <a:noAutofit/>
          </a:bodyPr>
          <a:lstStyle/>
          <a:p>
            <a:pPr algn="ctr"/>
            <a:r>
              <a:rPr lang="en-US" sz="3200" dirty="0" smtClean="0"/>
              <a:t/>
            </a:r>
            <a:br>
              <a:rPr lang="en-US" sz="3200" dirty="0" smtClean="0"/>
            </a:br>
            <a:r>
              <a:rPr lang="en-US" sz="3200" dirty="0" smtClean="0"/>
              <a:t>Be careful of social media </a:t>
            </a:r>
            <a:br>
              <a:rPr lang="en-US" sz="3200" dirty="0" smtClean="0"/>
            </a:br>
            <a:r>
              <a:rPr lang="en-US" sz="3200" dirty="0" smtClean="0"/>
              <a:t>and be careful of what you ask for. </a:t>
            </a:r>
            <a:br>
              <a:rPr lang="en-US" sz="3200" dirty="0" smtClean="0"/>
            </a:br>
            <a:endParaRPr lang="en-US" sz="3200"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7065" y="1600200"/>
            <a:ext cx="3397870" cy="4525963"/>
          </a:xfrm>
        </p:spPr>
      </p:pic>
      <p:sp>
        <p:nvSpPr>
          <p:cNvPr id="6" name="Content Placeholder 5"/>
          <p:cNvSpPr>
            <a:spLocks noGrp="1"/>
          </p:cNvSpPr>
          <p:nvPr>
            <p:ph sz="half" idx="2"/>
          </p:nvPr>
        </p:nvSpPr>
        <p:spPr/>
        <p:txBody>
          <a:bodyPr>
            <a:normAutofit fontScale="62500" lnSpcReduction="20000"/>
          </a:bodyPr>
          <a:lstStyle/>
          <a:p>
            <a:endParaRPr lang="en-US" dirty="0" smtClean="0"/>
          </a:p>
          <a:p>
            <a:r>
              <a:rPr lang="en-US" sz="2900" dirty="0" err="1"/>
              <a:t>Chapstick</a:t>
            </a:r>
            <a:r>
              <a:rPr lang="en-US" sz="2900" dirty="0"/>
              <a:t>: Be </a:t>
            </a:r>
            <a:r>
              <a:rPr lang="en-US" sz="2900" dirty="0" smtClean="0"/>
              <a:t>Heard</a:t>
            </a:r>
          </a:p>
          <a:p>
            <a:r>
              <a:rPr lang="en-US" sz="2900" dirty="0"/>
              <a:t>Be heard (but only if it is what we want to hear)</a:t>
            </a:r>
            <a:br>
              <a:rPr lang="en-US" sz="2900" dirty="0"/>
            </a:br>
            <a:r>
              <a:rPr lang="en-US" dirty="0" smtClean="0"/>
              <a:t>Forbes article:</a:t>
            </a:r>
            <a:endParaRPr lang="en-US" dirty="0" smtClean="0">
              <a:hlinkClick r:id="rId3"/>
            </a:endParaRPr>
          </a:p>
          <a:p>
            <a:r>
              <a:rPr lang="en-US" dirty="0" smtClean="0">
                <a:hlinkClick r:id="rId3"/>
              </a:rPr>
              <a:t>http</a:t>
            </a:r>
            <a:r>
              <a:rPr lang="en-US" dirty="0">
                <a:hlinkClick r:id="rId3"/>
              </a:rPr>
              <a:t>://margotmagowan.wordpress.com/2011/10/20/chapstick-sticks-it-to-women-by-melissa-spiers-guest-post</a:t>
            </a:r>
            <a:r>
              <a:rPr lang="en-US" dirty="0" smtClean="0">
                <a:hlinkClick r:id="rId3"/>
              </a:rPr>
              <a:t>/</a:t>
            </a:r>
            <a:endParaRPr lang="en-US" dirty="0" smtClean="0"/>
          </a:p>
          <a:p>
            <a:r>
              <a:rPr lang="en-US" dirty="0" err="1" smtClean="0"/>
              <a:t>Chapstick</a:t>
            </a:r>
            <a:r>
              <a:rPr lang="en-US" dirty="0" smtClean="0"/>
              <a:t> we’re through:</a:t>
            </a:r>
          </a:p>
          <a:p>
            <a:r>
              <a:rPr lang="en-US" dirty="0" smtClean="0">
                <a:hlinkClick r:id="rId4"/>
              </a:rPr>
              <a:t>http</a:t>
            </a:r>
            <a:r>
              <a:rPr lang="en-US" dirty="0">
                <a:hlinkClick r:id="rId4"/>
              </a:rPr>
              <a:t>://</a:t>
            </a:r>
            <a:r>
              <a:rPr lang="en-US" dirty="0" smtClean="0">
                <a:hlinkClick r:id="rId4"/>
              </a:rPr>
              <a:t>blog.pigtailpals.com/2011/10/dear-chapstick-were-through/</a:t>
            </a:r>
            <a:endParaRPr lang="en-US" dirty="0" smtClean="0"/>
          </a:p>
          <a:p>
            <a:r>
              <a:rPr lang="en-US" dirty="0" smtClean="0"/>
              <a:t>Reel </a:t>
            </a:r>
            <a:r>
              <a:rPr lang="en-US" dirty="0"/>
              <a:t>Girl blog: </a:t>
            </a:r>
            <a:r>
              <a:rPr lang="en-US" dirty="0">
                <a:hlinkClick r:id="rId3"/>
              </a:rPr>
              <a:t>http://margotmagowan.wordpress.com/2011/10/20/chapstick-sticks-it-to-women-by-melissa-spiers-guest-post/</a:t>
            </a:r>
            <a:endParaRPr lang="en-US" dirty="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4420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Ethical Considerations</a:t>
            </a:r>
          </a:p>
        </p:txBody>
      </p:sp>
      <p:sp>
        <p:nvSpPr>
          <p:cNvPr id="182275" name="Rectangle 3"/>
          <p:cNvSpPr>
            <a:spLocks noGrp="1" noChangeArrowheads="1"/>
          </p:cNvSpPr>
          <p:nvPr>
            <p:ph sz="half" idx="1"/>
          </p:nvPr>
        </p:nvSpPr>
        <p:spPr>
          <a:xfrm>
            <a:off x="457200" y="1600200"/>
            <a:ext cx="3657600" cy="4724400"/>
          </a:xfrm>
        </p:spPr>
        <p:txBody>
          <a:bodyPr>
            <a:noAutofit/>
          </a:bodyPr>
          <a:lstStyle/>
          <a:p>
            <a:pPr eaLnBrk="1" hangingPunct="1">
              <a:lnSpc>
                <a:spcPct val="90000"/>
              </a:lnSpc>
            </a:pPr>
            <a:r>
              <a:rPr lang="en-US" sz="1900" dirty="0" smtClean="0"/>
              <a:t>Ethics are critical to long term brand relationships</a:t>
            </a:r>
          </a:p>
          <a:p>
            <a:pPr eaLnBrk="1" hangingPunct="1">
              <a:lnSpc>
                <a:spcPct val="90000"/>
              </a:lnSpc>
            </a:pPr>
            <a:r>
              <a:rPr lang="en-US" sz="1900" dirty="0" smtClean="0"/>
              <a:t>Too many consumer choices/brands to play false with consumers</a:t>
            </a:r>
          </a:p>
          <a:p>
            <a:pPr eaLnBrk="1" hangingPunct="1">
              <a:lnSpc>
                <a:spcPct val="90000"/>
              </a:lnSpc>
            </a:pPr>
            <a:r>
              <a:rPr lang="en-US" sz="1900" dirty="0" smtClean="0"/>
              <a:t>Be persuasive (appeals to needs/desires) but not manipulative</a:t>
            </a:r>
          </a:p>
          <a:p>
            <a:pPr>
              <a:lnSpc>
                <a:spcPct val="90000"/>
              </a:lnSpc>
            </a:pPr>
            <a:r>
              <a:rPr lang="en-US" sz="1900" dirty="0"/>
              <a:t>People in advertising spend a lot of their time dealing with ethical choices. Because ads are made of choices: What to show ... and what not to show. What to say ... and how to say it. Who to put in the ad ... and who not to.</a:t>
            </a:r>
            <a:endParaRPr lang="en-US" sz="1900" dirty="0" smtClean="0"/>
          </a:p>
        </p:txBody>
      </p:sp>
      <p:sp>
        <p:nvSpPr>
          <p:cNvPr id="2" name="Content Placeholder 1"/>
          <p:cNvSpPr>
            <a:spLocks noGrp="1"/>
          </p:cNvSpPr>
          <p:nvPr>
            <p:ph sz="half" idx="2"/>
          </p:nvPr>
        </p:nvSpPr>
        <p:spPr>
          <a:xfrm>
            <a:off x="4267200" y="1600200"/>
            <a:ext cx="3657600" cy="4724400"/>
          </a:xfrm>
        </p:spPr>
        <p:txBody>
          <a:bodyPr>
            <a:normAutofit fontScale="70000" lnSpcReduction="20000"/>
          </a:bodyPr>
          <a:lstStyle/>
          <a:p>
            <a:r>
              <a:rPr lang="en-US" dirty="0"/>
              <a:t>T</a:t>
            </a:r>
            <a:r>
              <a:rPr lang="en-US" dirty="0" smtClean="0"/>
              <a:t>here's </a:t>
            </a:r>
            <a:r>
              <a:rPr lang="en-US" dirty="0"/>
              <a:t>a difference between the pure truth and the useful </a:t>
            </a:r>
            <a:r>
              <a:rPr lang="en-US" dirty="0" smtClean="0"/>
              <a:t>truth</a:t>
            </a:r>
          </a:p>
          <a:p>
            <a:r>
              <a:rPr lang="en-US" dirty="0" smtClean="0"/>
              <a:t>Truth in advertising: Sometimes lying builds trust</a:t>
            </a:r>
          </a:p>
          <a:p>
            <a:r>
              <a:rPr lang="en-US" dirty="0"/>
              <a:t>H</a:t>
            </a:r>
            <a:r>
              <a:rPr lang="en-US" dirty="0" smtClean="0"/>
              <a:t>ow </a:t>
            </a:r>
            <a:r>
              <a:rPr lang="en-US" dirty="0"/>
              <a:t>a brand actually behaves counts more than what they say</a:t>
            </a:r>
            <a:r>
              <a:rPr lang="en-US" dirty="0" smtClean="0"/>
              <a:t>.</a:t>
            </a:r>
          </a:p>
          <a:p>
            <a:r>
              <a:rPr lang="en-US" dirty="0" smtClean="0"/>
              <a:t>Due </a:t>
            </a:r>
            <a:r>
              <a:rPr lang="en-US" dirty="0"/>
              <a:t>to the Internet, the most influential voices in advertising </a:t>
            </a:r>
            <a:r>
              <a:rPr lang="en-US" dirty="0" smtClean="0"/>
              <a:t>is you. You </a:t>
            </a:r>
            <a:r>
              <a:rPr lang="en-US" dirty="0"/>
              <a:t>hear about a product, </a:t>
            </a:r>
            <a:r>
              <a:rPr lang="en-US" dirty="0" smtClean="0"/>
              <a:t>so first to check out the opinion of your peers.</a:t>
            </a:r>
          </a:p>
          <a:p>
            <a:r>
              <a:rPr lang="en-US" dirty="0" smtClean="0"/>
              <a:t>Advertisers need to tell the truth, but not always the whole truth-can we handle the truth?</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608640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advertising headed?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Robert </a:t>
            </a:r>
            <a:r>
              <a:rPr lang="en-US" dirty="0" err="1"/>
              <a:t>Liodice</a:t>
            </a:r>
            <a:r>
              <a:rPr lang="en-US" dirty="0"/>
              <a:t>, president and CEO of the Association of National Advertisers, [the trend towards digital] will continue to evolve.</a:t>
            </a:r>
            <a:r>
              <a:rPr lang="en-US" b="1" dirty="0"/>
              <a:t> "The dream for marketers is to market to consumers on a one-to-one </a:t>
            </a:r>
            <a:r>
              <a:rPr lang="en-US" b="1" dirty="0" smtClean="0"/>
              <a:t>basis.”</a:t>
            </a:r>
          </a:p>
          <a:p>
            <a:r>
              <a:rPr lang="en-US" dirty="0"/>
              <a:t>"[Digital is] waste-free," says David Kenny, managing partner of </a:t>
            </a:r>
            <a:r>
              <a:rPr lang="en-US" dirty="0" err="1"/>
              <a:t>Publicis</a:t>
            </a:r>
            <a:r>
              <a:rPr lang="en-US" dirty="0"/>
              <a:t> </a:t>
            </a:r>
            <a:r>
              <a:rPr lang="en-US" dirty="0" err="1"/>
              <a:t>Groupe's</a:t>
            </a:r>
            <a:r>
              <a:rPr lang="en-US" dirty="0"/>
              <a:t> </a:t>
            </a:r>
            <a:r>
              <a:rPr lang="en-US" dirty="0" err="1"/>
              <a:t>VivaKi</a:t>
            </a:r>
            <a:r>
              <a:rPr lang="en-US" dirty="0"/>
              <a:t> and one of the holding company's top media chiefs. "It doesn't scream and shout at people, but rather it has true potential to add meaning to their lives by connecting when and where people are most receptive to the content and messaging."  http://www.markramseymedia.com/2009/08/where-is-advertising-headed/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1321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 is now</a:t>
            </a:r>
            <a:endParaRPr lang="en-US" dirty="0"/>
          </a:p>
        </p:txBody>
      </p:sp>
      <p:sp>
        <p:nvSpPr>
          <p:cNvPr id="3" name="Text Placeholder 2"/>
          <p:cNvSpPr>
            <a:spLocks noGrp="1"/>
          </p:cNvSpPr>
          <p:nvPr>
            <p:ph sz="half" idx="1"/>
          </p:nvPr>
        </p:nvSpPr>
        <p:spPr/>
        <p:txBody>
          <a:bodyPr>
            <a:normAutofit fontScale="77500" lnSpcReduction="20000"/>
          </a:bodyPr>
          <a:lstStyle/>
          <a:p>
            <a:r>
              <a:rPr lang="en-US" dirty="0" smtClean="0"/>
              <a:t>Augmented reality</a:t>
            </a:r>
          </a:p>
          <a:p>
            <a:pPr marL="36576" indent="0">
              <a:buNone/>
            </a:pPr>
            <a:r>
              <a:rPr lang="en-US" dirty="0">
                <a:hlinkClick r:id="rId2"/>
              </a:rPr>
              <a:t>https://</a:t>
            </a:r>
            <a:r>
              <a:rPr lang="en-US" dirty="0" smtClean="0">
                <a:hlinkClick r:id="rId2"/>
              </a:rPr>
              <a:t>www.youtube.com/watch?v=Gle4Y63yGxQ</a:t>
            </a:r>
            <a:endParaRPr lang="en-US" dirty="0" smtClean="0"/>
          </a:p>
          <a:p>
            <a:endParaRPr lang="en-US" dirty="0" smtClean="0"/>
          </a:p>
          <a:p>
            <a:r>
              <a:rPr lang="en-US" dirty="0" smtClean="0"/>
              <a:t>Virtual reality: Coca-Cola VR sleigh ride</a:t>
            </a:r>
          </a:p>
          <a:p>
            <a:pPr marL="36576" indent="0">
              <a:buNone/>
            </a:pPr>
            <a:r>
              <a:rPr lang="en-US" dirty="0">
                <a:hlinkClick r:id="rId3"/>
              </a:rPr>
              <a:t>https://</a:t>
            </a:r>
            <a:r>
              <a:rPr lang="en-US" dirty="0" smtClean="0">
                <a:hlinkClick r:id="rId3"/>
              </a:rPr>
              <a:t>www.youtube.com/watch?v=bTbfPALVQgs</a:t>
            </a:r>
            <a:endParaRPr lang="en-US" dirty="0" smtClean="0"/>
          </a:p>
          <a:p>
            <a:endParaRPr lang="en-US" dirty="0" smtClean="0"/>
          </a:p>
          <a:p>
            <a:r>
              <a:rPr lang="en-US" dirty="0" smtClean="0"/>
              <a:t>Digital interaction</a:t>
            </a:r>
          </a:p>
          <a:p>
            <a:pPr marL="36576" indent="0">
              <a:buNone/>
            </a:pPr>
            <a:r>
              <a:rPr lang="en-US" dirty="0">
                <a:hlinkClick r:id="rId4"/>
              </a:rPr>
              <a:t>https://</a:t>
            </a:r>
            <a:r>
              <a:rPr lang="en-US" dirty="0" smtClean="0">
                <a:hlinkClick r:id="rId4"/>
              </a:rPr>
              <a:t>www.youtube.com/watch?v=2lXh2n0aPyw</a:t>
            </a:r>
            <a:endParaRPr lang="en-US" dirty="0" smtClean="0"/>
          </a:p>
          <a:p>
            <a:pPr marL="36576" indent="0">
              <a:buNone/>
            </a:pPr>
            <a:endParaRPr lang="en-US" dirty="0" smtClean="0"/>
          </a:p>
          <a:p>
            <a:endParaRPr lang="en-US" dirty="0"/>
          </a:p>
        </p:txBody>
      </p:sp>
      <p:sp>
        <p:nvSpPr>
          <p:cNvPr id="6" name="Content Placeholder 5"/>
          <p:cNvSpPr>
            <a:spLocks noGrp="1"/>
          </p:cNvSpPr>
          <p:nvPr>
            <p:ph sz="half" idx="2"/>
          </p:nvPr>
        </p:nvSpPr>
        <p:spPr/>
        <p:txBody>
          <a:bodyPr>
            <a:normAutofit fontScale="77500" lnSpcReduction="20000"/>
          </a:bodyPr>
          <a:lstStyle/>
          <a:p>
            <a:r>
              <a:rPr lang="en-US" i="1" dirty="0"/>
              <a:t>The power of digital is in transformational change, not additive garnish</a:t>
            </a:r>
            <a:r>
              <a:rPr lang="en-US" i="1" dirty="0" smtClean="0"/>
              <a:t>. Tom Goodwin. AD CEO</a:t>
            </a:r>
          </a:p>
          <a:p>
            <a:r>
              <a:rPr lang="en-US" i="1" dirty="0"/>
              <a:t>Advertising in 2020 will not be buy me, it will be join me</a:t>
            </a:r>
            <a:r>
              <a:rPr lang="en-US" i="1" dirty="0" smtClean="0"/>
              <a:t>. Kevin Allen, AD CEO</a:t>
            </a:r>
          </a:p>
          <a:p>
            <a:r>
              <a:rPr lang="en-US" i="1" dirty="0"/>
              <a:t>Technology will make things easier for sure, but the need for human creativity across the marketing landscape will still play a critical role in tapping into consumer psyche and driving action. Sarah </a:t>
            </a:r>
            <a:r>
              <a:rPr lang="en-US" i="1" dirty="0" err="1"/>
              <a:t>Hofsetter</a:t>
            </a:r>
            <a:r>
              <a:rPr lang="en-US" i="1" dirty="0"/>
              <a:t>, CEO</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2374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Furthermore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When you can connect with consumers one-to-one you can </a:t>
            </a:r>
            <a:r>
              <a:rPr lang="en-US" dirty="0" smtClean="0"/>
              <a:t>then better understand consumers, but most importantly they understand the product or service you offer. (logos)</a:t>
            </a:r>
          </a:p>
          <a:p>
            <a:r>
              <a:rPr lang="en-US" dirty="0" smtClean="0"/>
              <a:t>They will trust you because you show you understand them. They </a:t>
            </a:r>
            <a:r>
              <a:rPr lang="en-US" dirty="0"/>
              <a:t>can "raise their hands" to participate with you in your shared interests. You can solve the problems you </a:t>
            </a:r>
            <a:r>
              <a:rPr lang="en-US" i="1" dirty="0"/>
              <a:t>know</a:t>
            </a:r>
            <a:r>
              <a:rPr lang="en-US" dirty="0"/>
              <a:t> they have – rather than the ones you </a:t>
            </a:r>
            <a:r>
              <a:rPr lang="en-US" i="1" dirty="0"/>
              <a:t>hope</a:t>
            </a:r>
            <a:r>
              <a:rPr lang="en-US" dirty="0"/>
              <a:t> they have. </a:t>
            </a:r>
            <a:r>
              <a:rPr lang="en-US" dirty="0" smtClean="0"/>
              <a:t>(ethos)</a:t>
            </a:r>
          </a:p>
          <a:p>
            <a:r>
              <a:rPr lang="en-US" b="1" dirty="0" smtClean="0"/>
              <a:t>Advertisers must remember that what is most important is </a:t>
            </a:r>
            <a:r>
              <a:rPr lang="en-US" b="1" dirty="0"/>
              <a:t>the </a:t>
            </a:r>
            <a:r>
              <a:rPr lang="en-US" b="1" i="1" dirty="0"/>
              <a:t>quality</a:t>
            </a:r>
            <a:r>
              <a:rPr lang="en-US" b="1" dirty="0"/>
              <a:t> of </a:t>
            </a:r>
            <a:r>
              <a:rPr lang="en-US" b="1" dirty="0" smtClean="0"/>
              <a:t>the relationship </a:t>
            </a:r>
            <a:r>
              <a:rPr lang="en-US" b="1" dirty="0"/>
              <a:t>with </a:t>
            </a:r>
            <a:r>
              <a:rPr lang="en-US" b="1" dirty="0" smtClean="0"/>
              <a:t>consumers, </a:t>
            </a:r>
            <a:r>
              <a:rPr lang="en-US" b="1" dirty="0"/>
              <a:t>not simply the </a:t>
            </a:r>
            <a:r>
              <a:rPr lang="en-US" b="1" i="1" dirty="0"/>
              <a:t>quantity</a:t>
            </a:r>
            <a:r>
              <a:rPr lang="en-US" b="1" dirty="0"/>
              <a:t>, that matters </a:t>
            </a:r>
            <a:r>
              <a:rPr lang="en-US" b="1" dirty="0" smtClean="0"/>
              <a:t>most.</a:t>
            </a:r>
            <a:r>
              <a:rPr lang="en-US" dirty="0" smtClean="0"/>
              <a:t> (pathos)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422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457200"/>
            <a:ext cx="8077200" cy="914400"/>
          </a:xfrm>
        </p:spPr>
        <p:txBody>
          <a:bodyPr>
            <a:normAutofit/>
          </a:bodyPr>
          <a:lstStyle/>
          <a:p>
            <a:r>
              <a:rPr lang="en-US" altLang="en-US" sz="3600" b="1" dirty="0"/>
              <a:t>The Burnett </a:t>
            </a:r>
            <a:r>
              <a:rPr lang="en-US" altLang="en-US" sz="3600" b="1" dirty="0" smtClean="0"/>
              <a:t>Style &amp; “Nine wheel logic”</a:t>
            </a:r>
            <a:endParaRPr lang="en-US" altLang="en-US" sz="3600" b="1" dirty="0"/>
          </a:p>
        </p:txBody>
      </p:sp>
      <p:sp>
        <p:nvSpPr>
          <p:cNvPr id="34819" name="Rectangle 3"/>
          <p:cNvSpPr>
            <a:spLocks noGrp="1" noChangeArrowheads="1"/>
          </p:cNvSpPr>
          <p:nvPr>
            <p:ph type="body" sz="half" idx="1"/>
          </p:nvPr>
        </p:nvSpPr>
        <p:spPr>
          <a:xfrm>
            <a:off x="685800" y="1981200"/>
            <a:ext cx="4648200" cy="4114800"/>
          </a:xfrm>
        </p:spPr>
        <p:txBody>
          <a:bodyPr/>
          <a:lstStyle/>
          <a:p>
            <a:r>
              <a:rPr lang="en-US" altLang="en-US" sz="3600" dirty="0"/>
              <a:t> </a:t>
            </a:r>
            <a:r>
              <a:rPr lang="en-US" altLang="en-US" sz="3600" i="1" dirty="0"/>
              <a:t>“</a:t>
            </a:r>
            <a:r>
              <a:rPr lang="en-US" altLang="en-US" sz="3200" i="1" dirty="0"/>
              <a:t>Inherent Drama”</a:t>
            </a:r>
            <a:endParaRPr lang="en-US" altLang="en-US" sz="3200" dirty="0"/>
          </a:p>
        </p:txBody>
      </p:sp>
      <p:sp>
        <p:nvSpPr>
          <p:cNvPr id="34820" name="Rectangle 4"/>
          <p:cNvSpPr>
            <a:spLocks noChangeArrowheads="1"/>
          </p:cNvSpPr>
          <p:nvPr/>
        </p:nvSpPr>
        <p:spPr bwMode="auto">
          <a:xfrm>
            <a:off x="685800" y="2743200"/>
            <a:ext cx="449580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600" b="1" dirty="0"/>
              <a:t> </a:t>
            </a:r>
            <a:r>
              <a:rPr lang="en-US" altLang="en-US" sz="3200" b="1" dirty="0"/>
              <a:t>So, how do you give personality to a can of refrigerated dough?</a:t>
            </a:r>
          </a:p>
        </p:txBody>
      </p:sp>
      <p:pic>
        <p:nvPicPr>
          <p:cNvPr id="34823" name="Picture 7"/>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70500" y="990600"/>
            <a:ext cx="3632200" cy="5943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9033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4823"/>
                                        </p:tgtEl>
                                        <p:attrNameLst>
                                          <p:attrName>style.visibility</p:attrName>
                                        </p:attrNameLst>
                                      </p:cBhvr>
                                      <p:to>
                                        <p:strVal val="visible"/>
                                      </p:to>
                                    </p:set>
                                    <p:anim calcmode="lin" valueType="num">
                                      <p:cBhvr additive="base">
                                        <p:cTn id="12" dur="500" fill="hold"/>
                                        <p:tgtEl>
                                          <p:spTgt spid="34823"/>
                                        </p:tgtEl>
                                        <p:attrNameLst>
                                          <p:attrName>ppt_x</p:attrName>
                                        </p:attrNameLst>
                                      </p:cBhvr>
                                      <p:tavLst>
                                        <p:tav tm="0">
                                          <p:val>
                                            <p:strVal val="1+#ppt_w/2"/>
                                          </p:val>
                                        </p:tav>
                                        <p:tav tm="100000">
                                          <p:val>
                                            <p:strVal val="#ppt_x"/>
                                          </p:val>
                                        </p:tav>
                                      </p:tavLst>
                                    </p:anim>
                                    <p:anim calcmode="lin" valueType="num">
                                      <p:cBhvr additive="base">
                                        <p:cTn id="13"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then . . .</a:t>
            </a:r>
            <a:endParaRPr lang="en-US" dirty="0"/>
          </a:p>
        </p:txBody>
      </p:sp>
      <p:sp>
        <p:nvSpPr>
          <p:cNvPr id="3" name="Content Placeholder 2"/>
          <p:cNvSpPr>
            <a:spLocks noGrp="1"/>
          </p:cNvSpPr>
          <p:nvPr>
            <p:ph idx="1"/>
          </p:nvPr>
        </p:nvSpPr>
        <p:spPr>
          <a:xfrm>
            <a:off x="457200" y="1600200"/>
            <a:ext cx="7467600" cy="4876800"/>
          </a:xfrm>
        </p:spPr>
        <p:txBody>
          <a:bodyPr>
            <a:normAutofit lnSpcReduction="10000"/>
          </a:bodyPr>
          <a:lstStyle/>
          <a:p>
            <a:r>
              <a:rPr lang="en-US" dirty="0" smtClean="0"/>
              <a:t>Advertising is about establishing a relationship.</a:t>
            </a:r>
          </a:p>
          <a:p>
            <a:r>
              <a:rPr lang="en-US" dirty="0" smtClean="0"/>
              <a:t>The best relationships are built on mutually satisfying goals (shared values)</a:t>
            </a:r>
          </a:p>
          <a:p>
            <a:r>
              <a:rPr lang="en-US" dirty="0" smtClean="0"/>
              <a:t>Tell me how I benefit (what’s in it for me) truthfully, give me a reason to believe (even if nine wheel logic), and do so in just a few seconds</a:t>
            </a:r>
          </a:p>
          <a:p>
            <a:r>
              <a:rPr lang="en-US" dirty="0" smtClean="0"/>
              <a:t>And, relate your product or service to my life (resonance).</a:t>
            </a: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4444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 .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Whoever tells the best story wins.</a:t>
            </a:r>
          </a:p>
          <a:p>
            <a:r>
              <a:rPr lang="en-US" dirty="0" err="1"/>
              <a:t>Transmedia</a:t>
            </a:r>
            <a:r>
              <a:rPr lang="en-US" dirty="0"/>
              <a:t> can be used to create </a:t>
            </a:r>
            <a:r>
              <a:rPr lang="en-US" dirty="0" err="1"/>
              <a:t>storyworlds</a:t>
            </a:r>
            <a:r>
              <a:rPr lang="en-US" dirty="0"/>
              <a:t> around brands, and to generate a wholesome consumer brand experience based on a narrative rather than short-lived </a:t>
            </a:r>
            <a:r>
              <a:rPr lang="en-US" dirty="0" smtClean="0"/>
              <a:t>promotions</a:t>
            </a:r>
            <a:r>
              <a:rPr lang="en-US" dirty="0"/>
              <a:t> </a:t>
            </a:r>
            <a:r>
              <a:rPr lang="en-US" dirty="0" smtClean="0"/>
              <a:t>i.e. </a:t>
            </a:r>
            <a:r>
              <a:rPr lang="en-US" dirty="0" err="1" smtClean="0"/>
              <a:t>nike</a:t>
            </a:r>
            <a:r>
              <a:rPr lang="en-US" dirty="0" smtClean="0"/>
              <a:t> plus app.</a:t>
            </a:r>
            <a:endParaRPr lang="en-US" dirty="0"/>
          </a:p>
          <a:p>
            <a:r>
              <a:rPr lang="en-US" dirty="0"/>
              <a:t>A brand </a:t>
            </a:r>
            <a:r>
              <a:rPr lang="en-US" dirty="0" err="1"/>
              <a:t>storyworld</a:t>
            </a:r>
            <a:r>
              <a:rPr lang="en-US" dirty="0"/>
              <a:t> should give consumers the </a:t>
            </a:r>
            <a:r>
              <a:rPr lang="en-US" dirty="0" err="1"/>
              <a:t>opportuntity</a:t>
            </a:r>
            <a:r>
              <a:rPr lang="en-US" dirty="0"/>
              <a:t> to explore on their own terms. </a:t>
            </a:r>
          </a:p>
          <a:p>
            <a:r>
              <a:rPr lang="en-US" dirty="0"/>
              <a:t>A brand </a:t>
            </a:r>
            <a:r>
              <a:rPr lang="en-US" dirty="0" err="1"/>
              <a:t>storyworld</a:t>
            </a:r>
            <a:r>
              <a:rPr lang="en-US" dirty="0"/>
              <a:t> is based on non-linear storytelling. </a:t>
            </a:r>
          </a:p>
          <a:p>
            <a:r>
              <a:rPr lang="en-US" dirty="0" smtClean="0"/>
              <a:t>Ideally</a:t>
            </a:r>
            <a:r>
              <a:rPr lang="en-US" dirty="0"/>
              <a:t>, a branded </a:t>
            </a:r>
            <a:r>
              <a:rPr lang="en-US" dirty="0" err="1"/>
              <a:t>storyworld</a:t>
            </a:r>
            <a:r>
              <a:rPr lang="en-US" dirty="0"/>
              <a:t> should exceed the sales estimates of traditional marketing techniques http://christineweitbrecht.com/</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4846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stories reflected through:</a:t>
            </a:r>
            <a:endParaRPr lang="en-US" dirty="0"/>
          </a:p>
        </p:txBody>
      </p:sp>
      <p:sp>
        <p:nvSpPr>
          <p:cNvPr id="3" name="Content Placeholder 2"/>
          <p:cNvSpPr>
            <a:spLocks noGrp="1"/>
          </p:cNvSpPr>
          <p:nvPr>
            <p:ph idx="1"/>
          </p:nvPr>
        </p:nvSpPr>
        <p:spPr>
          <a:xfrm>
            <a:off x="457200" y="1600201"/>
            <a:ext cx="7467600" cy="4648200"/>
          </a:xfrm>
        </p:spPr>
        <p:txBody>
          <a:bodyPr>
            <a:normAutofit/>
          </a:bodyPr>
          <a:lstStyle/>
          <a:p>
            <a:r>
              <a:rPr lang="en-US" sz="2400" dirty="0" smtClean="0"/>
              <a:t>Products we consume, brands we support, media we watch, and stories we relate/tell each other: </a:t>
            </a:r>
            <a:r>
              <a:rPr lang="en-US" sz="2400" dirty="0">
                <a:hlinkClick r:id="rId2"/>
              </a:rPr>
              <a:t>http://</a:t>
            </a:r>
            <a:r>
              <a:rPr lang="en-US" sz="2400" dirty="0" smtClean="0">
                <a:hlinkClick r:id="rId2"/>
              </a:rPr>
              <a:t>www.youtube.com/watch?v=tl6YOYdBiQ4</a:t>
            </a:r>
            <a:endParaRPr lang="en-US" sz="2400" dirty="0" smtClean="0"/>
          </a:p>
          <a:p>
            <a:r>
              <a:rPr lang="en-US" sz="2400" dirty="0" smtClean="0"/>
              <a:t>Our culture, learned from school, parents, media..</a:t>
            </a:r>
          </a:p>
          <a:p>
            <a:r>
              <a:rPr lang="en-US" sz="2400" dirty="0" smtClean="0"/>
              <a:t>As such, the mass mediated persuasive communications are evolving: shared values with those who are media literate (natives) and those who want to be (immigrants)</a:t>
            </a:r>
          </a:p>
          <a:p>
            <a:r>
              <a:rPr lang="en-US" sz="2400" dirty="0" smtClean="0">
                <a:hlinkClick r:id="rId3"/>
              </a:rPr>
              <a:t>From fairy tales</a:t>
            </a:r>
            <a:endParaRPr lang="en-US" sz="2400" dirty="0" smtClean="0"/>
          </a:p>
          <a:p>
            <a:r>
              <a:rPr lang="en-US" sz="2400" dirty="0" smtClean="0">
                <a:hlinkClick r:id="rId4"/>
              </a:rPr>
              <a:t>To Augmented reality</a:t>
            </a:r>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080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 . .</a:t>
            </a:r>
            <a:endParaRPr lang="en-US" dirty="0"/>
          </a:p>
        </p:txBody>
      </p:sp>
      <p:sp>
        <p:nvSpPr>
          <p:cNvPr id="4" name="Text Placeholder 3"/>
          <p:cNvSpPr>
            <a:spLocks noGrp="1"/>
          </p:cNvSpPr>
          <p:nvPr>
            <p:ph type="body" sz="half" idx="2"/>
          </p:nvPr>
        </p:nvSpPr>
        <p:spPr/>
        <p:txBody>
          <a:bodyPr>
            <a:normAutofit fontScale="92500"/>
          </a:bodyPr>
          <a:lstStyle/>
          <a:p>
            <a:r>
              <a:rPr lang="en-US" dirty="0" smtClean="0"/>
              <a:t>Love it or hate it advertising both reflects the desires of consumers and showcases culture</a:t>
            </a:r>
          </a:p>
          <a:p>
            <a:r>
              <a:rPr lang="en-US" dirty="0" smtClean="0"/>
              <a:t>Like all communication forms offers benefits and creates problems</a:t>
            </a:r>
            <a:endParaRPr lang="en-US" dirty="0"/>
          </a:p>
        </p:txBody>
      </p:sp>
      <p:pic>
        <p:nvPicPr>
          <p:cNvPr id="8" name="ClipArt Placeholder 7"/>
          <p:cNvPicPr>
            <a:picLocks noGrp="1" noChangeAspect="1"/>
          </p:cNvPicPr>
          <p:nvPr>
            <p:ph type="clipArt"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2057400"/>
            <a:ext cx="3789477" cy="34290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6061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my favorites . . . </a:t>
            </a:r>
            <a:endParaRPr lang="en-US" dirty="0"/>
          </a:p>
        </p:txBody>
      </p:sp>
      <p:sp>
        <p:nvSpPr>
          <p:cNvPr id="4" name="Text Placeholder 3"/>
          <p:cNvSpPr>
            <a:spLocks noGrp="1"/>
          </p:cNvSpPr>
          <p:nvPr>
            <p:ph type="body" sz="half" idx="2"/>
          </p:nvPr>
        </p:nvSpPr>
        <p:spPr/>
        <p:txBody>
          <a:bodyPr>
            <a:normAutofit fontScale="92500" lnSpcReduction="20000"/>
          </a:bodyPr>
          <a:lstStyle/>
          <a:p>
            <a:r>
              <a:rPr lang="en-US" sz="2400" dirty="0" smtClean="0"/>
              <a:t>Tribute to </a:t>
            </a:r>
            <a:r>
              <a:rPr lang="en-US" sz="2400" dirty="0"/>
              <a:t>soldiers: http://www.youtube.com/watch?v=eTxT7feUlPg</a:t>
            </a:r>
            <a:endParaRPr lang="en-US" sz="2400" dirty="0" smtClean="0"/>
          </a:p>
          <a:p>
            <a:r>
              <a:rPr lang="en-US" sz="2400" dirty="0"/>
              <a:t>Puppy love </a:t>
            </a:r>
            <a:r>
              <a:rPr lang="en-US" sz="2400" dirty="0">
                <a:hlinkClick r:id="rId2"/>
              </a:rPr>
              <a:t>http://</a:t>
            </a:r>
            <a:r>
              <a:rPr lang="en-US" sz="2400" dirty="0" smtClean="0">
                <a:hlinkClick r:id="rId2"/>
              </a:rPr>
              <a:t>www.youtube.com/watch?v=uQB7QRyF4p4</a:t>
            </a:r>
            <a:endParaRPr lang="en-US" sz="2400" dirty="0" smtClean="0"/>
          </a:p>
          <a:p>
            <a:r>
              <a:rPr lang="en-US" sz="2400" dirty="0"/>
              <a:t>Rihanna </a:t>
            </a:r>
            <a:r>
              <a:rPr lang="en-US" sz="2400" dirty="0">
                <a:hlinkClick r:id="rId3"/>
              </a:rPr>
              <a:t>http://</a:t>
            </a:r>
            <a:r>
              <a:rPr lang="en-US" sz="2400" dirty="0" smtClean="0">
                <a:hlinkClick r:id="rId3"/>
              </a:rPr>
              <a:t>www.youtube.com/watch?v=iyy4wn3E730</a:t>
            </a:r>
            <a:endParaRPr lang="en-US" sz="2400" dirty="0" smtClean="0"/>
          </a:p>
          <a:p>
            <a:r>
              <a:rPr lang="en-US" sz="2400" dirty="0" smtClean="0"/>
              <a:t>Charlize Theron &amp; AR with a little help from </a:t>
            </a:r>
            <a:r>
              <a:rPr lang="en-US" sz="2400" dirty="0"/>
              <a:t>some friends </a:t>
            </a:r>
            <a:r>
              <a:rPr lang="en-US" sz="2400" dirty="0">
                <a:hlinkClick r:id="rId4"/>
              </a:rPr>
              <a:t>http://</a:t>
            </a:r>
            <a:r>
              <a:rPr lang="en-US" sz="2400" dirty="0" smtClean="0">
                <a:hlinkClick r:id="rId4"/>
              </a:rPr>
              <a:t>www.youtube.com/watch?v=mXrWiJcmvBI</a:t>
            </a:r>
            <a:endParaRPr lang="en-US" sz="2400" dirty="0" smtClean="0"/>
          </a:p>
          <a:p>
            <a:endParaRPr lang="en-US" sz="2400" dirty="0" smtClean="0"/>
          </a:p>
          <a:p>
            <a:endParaRPr lang="en-US" dirty="0" smtClean="0"/>
          </a:p>
          <a:p>
            <a:pPr marL="36576" indent="0">
              <a:buNone/>
            </a:pPr>
            <a:endParaRPr lang="en-US" dirty="0"/>
          </a:p>
        </p:txBody>
      </p:sp>
      <p:pic>
        <p:nvPicPr>
          <p:cNvPr id="1026" name="Picture 2" descr="https://encrypted-tbn0.gstatic.com/images?q=tbn:ANd9GcSQW6KdLQL8gsiPDxtXctUkV_u6u9Ze8OGlxnSYy_xCj5sDiBBm"/>
          <p:cNvPicPr>
            <a:picLocks noGrp="1" noChangeAspect="1" noChangeArrowheads="1"/>
          </p:cNvPicPr>
          <p:nvPr>
            <p:ph type="clipArt" sz="half" idx="1"/>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459" y="1676400"/>
            <a:ext cx="4835807" cy="4724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4397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Comments?</a:t>
            </a:r>
            <a:endParaRPr lang="en-US" dirty="0"/>
          </a:p>
        </p:txBody>
      </p:sp>
      <p:pic>
        <p:nvPicPr>
          <p:cNvPr id="3074" name="Picture 2" descr="http://dentonbible.org/wp-content/uploads/istock_000017356047small_wide-59a19304fd5e7a5819f1bf20f9796caa43b1fbf7-s6-c10.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1981200"/>
            <a:ext cx="7280275" cy="40778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6372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References</a:t>
            </a:r>
            <a:endParaRPr lang="en-US" dirty="0"/>
          </a:p>
        </p:txBody>
      </p:sp>
      <p:sp>
        <p:nvSpPr>
          <p:cNvPr id="9" name="Content Placeholder 8"/>
          <p:cNvSpPr>
            <a:spLocks noGrp="1"/>
          </p:cNvSpPr>
          <p:nvPr>
            <p:ph idx="1"/>
          </p:nvPr>
        </p:nvSpPr>
        <p:spPr/>
        <p:txBody>
          <a:bodyPr>
            <a:normAutofit fontScale="55000" lnSpcReduction="20000"/>
          </a:bodyPr>
          <a:lstStyle/>
          <a:p>
            <a:r>
              <a:rPr lang="en-US" u="sng" dirty="0" err="1" smtClean="0">
                <a:hlinkClick r:id="rId2"/>
              </a:rPr>
              <a:t>Bedinger</a:t>
            </a:r>
            <a:r>
              <a:rPr lang="en-US" u="sng" dirty="0" smtClean="0">
                <a:hlinkClick r:id="rId2"/>
              </a:rPr>
              <a:t>, B, (2010). Advertising and the business of brands. www.adbuzz.com</a:t>
            </a:r>
          </a:p>
          <a:p>
            <a:r>
              <a:rPr lang="en-US" i="1" dirty="0">
                <a:hlinkClick r:id="rId3"/>
              </a:rPr>
              <a:t>www.apple.com/</a:t>
            </a:r>
            <a:r>
              <a:rPr lang="en-US" b="1" i="1" dirty="0">
                <a:hlinkClick r:id="rId3"/>
              </a:rPr>
              <a:t>ipad</a:t>
            </a:r>
            <a:r>
              <a:rPr lang="en-US" i="1" dirty="0">
                <a:hlinkClick r:id="rId3"/>
              </a:rPr>
              <a:t>/gallery</a:t>
            </a:r>
            <a:r>
              <a:rPr lang="en-US" i="1" dirty="0" smtClean="0">
                <a:hlinkClick r:id="rId3"/>
              </a:rPr>
              <a:t>/</a:t>
            </a:r>
            <a:endParaRPr lang="en-US" i="1" dirty="0" smtClean="0"/>
          </a:p>
          <a:p>
            <a:r>
              <a:rPr lang="en-US" u="sng" dirty="0" smtClean="0">
                <a:hlinkClick r:id="rId2"/>
              </a:rPr>
              <a:t>www.dosequis.com</a:t>
            </a:r>
          </a:p>
          <a:p>
            <a:r>
              <a:rPr lang="en-US" u="sng" dirty="0">
                <a:hlinkClick r:id="rId2"/>
              </a:rPr>
              <a:t>http://recoveringengineer.com/communication-skills/five-secrets-for-more-persuasive-writing</a:t>
            </a:r>
            <a:r>
              <a:rPr lang="en-US" u="sng" dirty="0" smtClean="0">
                <a:hlinkClick r:id="rId2"/>
              </a:rPr>
              <a:t>/ </a:t>
            </a:r>
          </a:p>
          <a:p>
            <a:r>
              <a:rPr lang="en-US" dirty="0" smtClean="0">
                <a:hlinkClick r:id="rId2"/>
              </a:rPr>
              <a:t>http</a:t>
            </a:r>
            <a:r>
              <a:rPr lang="en-US" dirty="0">
                <a:hlinkClick r:id="rId2"/>
              </a:rPr>
              <a:t>://weburbanist.com/2008/08/27/15-amazing-dramatic-guerrilla-marketing-campaigns</a:t>
            </a:r>
            <a:r>
              <a:rPr lang="en-US" dirty="0" smtClean="0">
                <a:hlinkClick r:id="rId2"/>
              </a:rPr>
              <a:t>/</a:t>
            </a:r>
            <a:endParaRPr lang="en-US" dirty="0" smtClean="0"/>
          </a:p>
          <a:p>
            <a:r>
              <a:rPr lang="en-US" dirty="0">
                <a:hlinkClick r:id="rId4"/>
              </a:rPr>
              <a:t>http://</a:t>
            </a:r>
            <a:r>
              <a:rPr lang="en-US" dirty="0" smtClean="0">
                <a:hlinkClick r:id="rId4"/>
              </a:rPr>
              <a:t>www.slideshare.net/mohamednassar/non-traditional-advertising</a:t>
            </a:r>
            <a:endParaRPr lang="en-US" dirty="0" smtClean="0"/>
          </a:p>
          <a:p>
            <a:r>
              <a:rPr lang="en-US" dirty="0">
                <a:hlinkClick r:id="rId5"/>
              </a:rPr>
              <a:t>http://</a:t>
            </a:r>
            <a:r>
              <a:rPr lang="en-US" dirty="0" smtClean="0">
                <a:hlinkClick r:id="rId5"/>
              </a:rPr>
              <a:t>www.apple.com/ipod/nike/sync.html</a:t>
            </a:r>
            <a:endParaRPr lang="en-US" dirty="0" smtClean="0"/>
          </a:p>
          <a:p>
            <a:r>
              <a:rPr lang="en-US" dirty="0" err="1" smtClean="0"/>
              <a:t>Ohler</a:t>
            </a:r>
            <a:r>
              <a:rPr lang="en-US" dirty="0" smtClean="0"/>
              <a:t>, J. www.jasonohler.com</a:t>
            </a:r>
          </a:p>
          <a:p>
            <a:r>
              <a:rPr lang="en-US" dirty="0" err="1" smtClean="0"/>
              <a:t>Prensky</a:t>
            </a:r>
            <a:r>
              <a:rPr lang="en-US" dirty="0" smtClean="0"/>
              <a:t>, M. Digital native, </a:t>
            </a:r>
            <a:r>
              <a:rPr lang="en-US" dirty="0"/>
              <a:t>digital immigrants. </a:t>
            </a:r>
            <a:r>
              <a:rPr lang="en-US" dirty="0">
                <a:hlinkClick r:id="rId6"/>
              </a:rPr>
              <a:t>http://www.marcprensky.com/writing/prensky%20-%20digital%20natives,%20digital%20immigrants%20-%</a:t>
            </a:r>
            <a:r>
              <a:rPr lang="en-US" dirty="0" smtClean="0">
                <a:hlinkClick r:id="rId6"/>
              </a:rPr>
              <a:t>20part1.pdf</a:t>
            </a:r>
            <a:endParaRPr lang="en-US" dirty="0" smtClean="0"/>
          </a:p>
          <a:p>
            <a:r>
              <a:rPr lang="en-US" dirty="0">
                <a:hlinkClick r:id="rId7"/>
              </a:rPr>
              <a:t>http://</a:t>
            </a:r>
            <a:r>
              <a:rPr lang="en-US" dirty="0" smtClean="0">
                <a:hlinkClick r:id="rId7"/>
              </a:rPr>
              <a:t>www.aef.com/on_campus/classroom/speaker_pres/data/6000</a:t>
            </a:r>
            <a:endParaRPr lang="en-US" dirty="0" smtClean="0"/>
          </a:p>
          <a:p>
            <a:endParaRPr lang="en-US" dirty="0" smtClean="0"/>
          </a:p>
          <a:p>
            <a:pPr marL="36576"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703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914400"/>
            <a:ext cx="8077200" cy="685800"/>
          </a:xfrm>
        </p:spPr>
        <p:txBody>
          <a:bodyPr>
            <a:normAutofit fontScale="90000"/>
          </a:bodyPr>
          <a:lstStyle/>
          <a:p>
            <a:r>
              <a:rPr lang="en-US" altLang="en-US"/>
              <a:t>The Burnett Style</a:t>
            </a:r>
          </a:p>
        </p:txBody>
      </p:sp>
      <p:sp>
        <p:nvSpPr>
          <p:cNvPr id="37891" name="Rectangle 3"/>
          <p:cNvSpPr>
            <a:spLocks noGrp="1" noChangeArrowheads="1"/>
          </p:cNvSpPr>
          <p:nvPr>
            <p:ph type="body" sz="half" idx="1"/>
          </p:nvPr>
        </p:nvSpPr>
        <p:spPr>
          <a:xfrm>
            <a:off x="685800" y="1981200"/>
            <a:ext cx="4648200" cy="4114800"/>
          </a:xfrm>
        </p:spPr>
        <p:txBody>
          <a:bodyPr/>
          <a:lstStyle/>
          <a:p>
            <a:r>
              <a:rPr lang="en-US" altLang="en-US" sz="3600"/>
              <a:t> </a:t>
            </a:r>
            <a:r>
              <a:rPr lang="en-US" altLang="en-US" sz="3600" i="1"/>
              <a:t>“Inherent Drama”</a:t>
            </a:r>
            <a:endParaRPr lang="en-US" altLang="en-US" sz="3600"/>
          </a:p>
        </p:txBody>
      </p:sp>
      <p:sp>
        <p:nvSpPr>
          <p:cNvPr id="37892" name="Rectangle 4"/>
          <p:cNvSpPr>
            <a:spLocks noChangeArrowheads="1"/>
          </p:cNvSpPr>
          <p:nvPr/>
        </p:nvSpPr>
        <p:spPr bwMode="auto">
          <a:xfrm>
            <a:off x="685800" y="2743200"/>
            <a:ext cx="411480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600" b="1"/>
              <a:t> Tuna fish?</a:t>
            </a:r>
          </a:p>
        </p:txBody>
      </p:sp>
      <p:sp>
        <p:nvSpPr>
          <p:cNvPr id="37894" name="Rectangle 6"/>
          <p:cNvSpPr>
            <a:spLocks noChangeArrowheads="1"/>
          </p:cNvSpPr>
          <p:nvPr/>
        </p:nvSpPr>
        <p:spPr bwMode="auto">
          <a:xfrm>
            <a:off x="609600" y="3505200"/>
            <a:ext cx="411480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742950" lvl="1" indent="-285750">
              <a:spcBef>
                <a:spcPct val="20000"/>
              </a:spcBef>
              <a:buClr>
                <a:schemeClr val="accent2"/>
              </a:buClr>
              <a:buFont typeface="Monotype Sorts" pitchFamily="2" charset="2"/>
              <a:buChar char="l"/>
            </a:pPr>
            <a:r>
              <a:rPr lang="en-US" altLang="en-US" sz="3200" b="1"/>
              <a:t> Sorry, Charlie, we just want tuna that tastes good.</a:t>
            </a:r>
          </a:p>
        </p:txBody>
      </p:sp>
      <p:pic>
        <p:nvPicPr>
          <p:cNvPr id="37896" name="Picture 8"/>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400" y="1257300"/>
            <a:ext cx="3836988" cy="52197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98157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ssolve">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dissolve">
                                      <p:cBhvr>
                                        <p:cTn id="12" dur="500"/>
                                        <p:tgtEl>
                                          <p:spTgt spid="378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dissolve">
                                      <p:cBhvr>
                                        <p:cTn id="1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4"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914400"/>
            <a:ext cx="8077200" cy="685800"/>
          </a:xfrm>
        </p:spPr>
        <p:txBody>
          <a:bodyPr>
            <a:normAutofit fontScale="90000"/>
          </a:bodyPr>
          <a:lstStyle/>
          <a:p>
            <a:r>
              <a:rPr lang="en-US" altLang="en-US"/>
              <a:t>The Burnett Style</a:t>
            </a:r>
          </a:p>
        </p:txBody>
      </p:sp>
      <p:sp>
        <p:nvSpPr>
          <p:cNvPr id="38915" name="Rectangle 3"/>
          <p:cNvSpPr>
            <a:spLocks noGrp="1" noChangeArrowheads="1"/>
          </p:cNvSpPr>
          <p:nvPr>
            <p:ph type="body" sz="half" idx="1"/>
          </p:nvPr>
        </p:nvSpPr>
        <p:spPr>
          <a:xfrm>
            <a:off x="685800" y="1981200"/>
            <a:ext cx="4648200" cy="4876800"/>
          </a:xfrm>
        </p:spPr>
        <p:txBody>
          <a:bodyPr/>
          <a:lstStyle/>
          <a:p>
            <a:r>
              <a:rPr lang="en-US" altLang="en-US" sz="3600" dirty="0"/>
              <a:t> </a:t>
            </a:r>
            <a:r>
              <a:rPr lang="en-US" altLang="en-US" sz="3600" i="1" dirty="0"/>
              <a:t>“Inherent Drama”</a:t>
            </a:r>
            <a:endParaRPr lang="en-US" altLang="en-US" sz="3600" dirty="0"/>
          </a:p>
        </p:txBody>
      </p:sp>
      <p:sp>
        <p:nvSpPr>
          <p:cNvPr id="38917" name="Rectangle 5"/>
          <p:cNvSpPr>
            <a:spLocks noChangeArrowheads="1"/>
          </p:cNvSpPr>
          <p:nvPr/>
        </p:nvSpPr>
        <p:spPr bwMode="auto">
          <a:xfrm>
            <a:off x="685800" y="2743200"/>
            <a:ext cx="411480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r>
              <a:rPr lang="en-US" altLang="en-US" sz="3600" b="1"/>
              <a:t> Cookies?</a:t>
            </a:r>
          </a:p>
        </p:txBody>
      </p:sp>
      <p:sp>
        <p:nvSpPr>
          <p:cNvPr id="38918" name="Rectangle 6"/>
          <p:cNvSpPr>
            <a:spLocks noChangeArrowheads="1"/>
          </p:cNvSpPr>
          <p:nvPr/>
        </p:nvSpPr>
        <p:spPr bwMode="auto">
          <a:xfrm>
            <a:off x="762000" y="3352800"/>
            <a:ext cx="411480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742950" lvl="1" indent="-285750">
              <a:spcBef>
                <a:spcPct val="20000"/>
              </a:spcBef>
              <a:buClr>
                <a:schemeClr val="accent2"/>
              </a:buClr>
              <a:buFont typeface="Monotype Sorts" pitchFamily="2" charset="2"/>
              <a:buChar char="l"/>
            </a:pPr>
            <a:r>
              <a:rPr lang="en-US" altLang="en-US" sz="2800" b="1" dirty="0" smtClean="0"/>
              <a:t> made by elves </a:t>
            </a:r>
            <a:r>
              <a:rPr lang="en-US" altLang="en-US" sz="2800" b="1" dirty="0"/>
              <a:t>who </a:t>
            </a:r>
            <a:r>
              <a:rPr lang="en-US" altLang="en-US" sz="2800" b="1" dirty="0" smtClean="0"/>
              <a:t>live </a:t>
            </a:r>
            <a:r>
              <a:rPr lang="en-US" altLang="en-US" sz="2800" b="1" dirty="0"/>
              <a:t>in a </a:t>
            </a:r>
            <a:r>
              <a:rPr lang="en-US" altLang="en-US" sz="2800" b="1" dirty="0" smtClean="0"/>
              <a:t> </a:t>
            </a:r>
            <a:r>
              <a:rPr lang="en-US" altLang="en-US" sz="2800" b="1" dirty="0"/>
              <a:t>hollow tree</a:t>
            </a:r>
            <a:r>
              <a:rPr lang="en-US" altLang="en-US" sz="2800" b="1" dirty="0" smtClean="0"/>
              <a:t>, and </a:t>
            </a:r>
            <a:r>
              <a:rPr lang="en-US" altLang="en-US" sz="2800" b="1" dirty="0"/>
              <a:t>we almost believe </a:t>
            </a:r>
            <a:r>
              <a:rPr lang="en-US" altLang="en-US" sz="2800" b="1" dirty="0" smtClean="0"/>
              <a:t>it</a:t>
            </a:r>
            <a:r>
              <a:rPr lang="en-US" altLang="en-US" sz="2800" b="1" dirty="0"/>
              <a:t> </a:t>
            </a:r>
            <a:r>
              <a:rPr lang="en-US" altLang="en-US" sz="2800" b="1" dirty="0" smtClean="0"/>
              <a:t>(nine wheel logic).</a:t>
            </a:r>
            <a:endParaRPr lang="en-US" altLang="en-US" sz="2800" b="1" dirty="0"/>
          </a:p>
        </p:txBody>
      </p:sp>
      <p:sp>
        <p:nvSpPr>
          <p:cNvPr id="38919" name="Rectangle 7"/>
          <p:cNvSpPr>
            <a:spLocks noChangeArrowheads="1"/>
          </p:cNvSpPr>
          <p:nvPr/>
        </p:nvSpPr>
        <p:spPr bwMode="auto">
          <a:xfrm>
            <a:off x="762000" y="3352800"/>
            <a:ext cx="4114800" cy="304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742950" lvl="1" indent="-285750">
              <a:spcBef>
                <a:spcPct val="20000"/>
              </a:spcBef>
              <a:buClr>
                <a:schemeClr val="accent2"/>
              </a:buClr>
              <a:buFont typeface="Monotype Sorts" pitchFamily="2" charset="2"/>
              <a:buChar char="l"/>
            </a:pPr>
            <a:endParaRPr lang="en-US" altLang="en-US" sz="3200" b="1" dirty="0"/>
          </a:p>
        </p:txBody>
      </p:sp>
      <p:pic>
        <p:nvPicPr>
          <p:cNvPr id="38921" name="Picture 9"/>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2476500"/>
            <a:ext cx="4152900" cy="36957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01299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dissolve">
                                      <p:cBhvr>
                                        <p:cTn id="7" dur="500"/>
                                        <p:tgtEl>
                                          <p:spTgt spid="3891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8921"/>
                                        </p:tgtEl>
                                        <p:attrNameLst>
                                          <p:attrName>style.visibility</p:attrName>
                                        </p:attrNameLst>
                                      </p:cBhvr>
                                      <p:to>
                                        <p:strVal val="visible"/>
                                      </p:to>
                                    </p:set>
                                    <p:animEffect transition="in" filter="dissolve">
                                      <p:cBhvr>
                                        <p:cTn id="11" dur="500"/>
                                        <p:tgtEl>
                                          <p:spTgt spid="389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nodePh="1">
                                  <p:stCondLst>
                                    <p:cond delay="0"/>
                                  </p:stCondLst>
                                  <p:endCondLst>
                                    <p:cond evt="begin" delay="0">
                                      <p:tn val="14"/>
                                    </p:cond>
                                  </p:endCondLst>
                                  <p:childTnLst>
                                    <p:set>
                                      <p:cBhvr>
                                        <p:cTn id="15" dur="1" fill="hold">
                                          <p:stCondLst>
                                            <p:cond delay="0"/>
                                          </p:stCondLst>
                                        </p:cTn>
                                        <p:tgtEl>
                                          <p:spTgt spid="38919"/>
                                        </p:tgtEl>
                                        <p:attrNameLst>
                                          <p:attrName>style.visibility</p:attrName>
                                        </p:attrNameLst>
                                      </p:cBhvr>
                                      <p:to>
                                        <p:strVal val="visible"/>
                                      </p:to>
                                    </p:set>
                                    <p:animEffect transition="in" filter="dissolve">
                                      <p:cBhvr>
                                        <p:cTn id="16" dur="500"/>
                                        <p:tgtEl>
                                          <p:spTgt spid="389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8918"/>
                                        </p:tgtEl>
                                        <p:attrNameLst>
                                          <p:attrName>style.visibility</p:attrName>
                                        </p:attrNameLst>
                                      </p:cBhvr>
                                      <p:to>
                                        <p:strVal val="visible"/>
                                      </p:to>
                                    </p:set>
                                    <p:animEffect transition="in" filter="dissolve">
                                      <p:cBhvr>
                                        <p:cTn id="21"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P spid="38918" grpId="0" autoUpdateAnimBg="0"/>
      <p:bldP spid="38919"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914400"/>
            <a:ext cx="8077200" cy="685800"/>
          </a:xfrm>
        </p:spPr>
        <p:txBody>
          <a:bodyPr>
            <a:normAutofit fontScale="90000"/>
          </a:bodyPr>
          <a:lstStyle/>
          <a:p>
            <a:r>
              <a:rPr lang="en-US" altLang="en-US" sz="6000" b="1">
                <a:effectLst>
                  <a:outerShdw blurRad="38100" dist="38100" dir="2700000" algn="tl">
                    <a:srgbClr val="C0C0C0"/>
                  </a:outerShdw>
                </a:effectLst>
                <a:latin typeface="Times" charset="0"/>
              </a:rPr>
              <a:t>The Ogilvy Approach</a:t>
            </a:r>
            <a:endParaRPr lang="en-US" altLang="en-US"/>
          </a:p>
        </p:txBody>
      </p:sp>
      <p:pic>
        <p:nvPicPr>
          <p:cNvPr id="43013" name="Picture 5"/>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9200" y="1739900"/>
            <a:ext cx="3470275" cy="48133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3014" name="Rectangle 6"/>
          <p:cNvSpPr>
            <a:spLocks noGrp="1" noChangeArrowheads="1"/>
          </p:cNvSpPr>
          <p:nvPr>
            <p:ph type="body" sz="half" idx="2"/>
          </p:nvPr>
        </p:nvSpPr>
        <p:spPr>
          <a:xfrm>
            <a:off x="609600" y="1905000"/>
            <a:ext cx="4419600" cy="4419600"/>
          </a:xfrm>
          <a:noFill/>
          <a:ln/>
        </p:spPr>
        <p:txBody>
          <a:bodyPr>
            <a:normAutofit fontScale="85000" lnSpcReduction="10000"/>
          </a:bodyPr>
          <a:lstStyle/>
          <a:p>
            <a:pPr>
              <a:lnSpc>
                <a:spcPct val="90000"/>
              </a:lnSpc>
            </a:pPr>
            <a:r>
              <a:rPr lang="en-US" altLang="en-US" sz="3600" dirty="0"/>
              <a:t> Story Value</a:t>
            </a:r>
          </a:p>
          <a:p>
            <a:pPr>
              <a:lnSpc>
                <a:spcPct val="90000"/>
              </a:lnSpc>
            </a:pPr>
            <a:r>
              <a:rPr lang="en-US" altLang="en-US" sz="3600" b="0" dirty="0"/>
              <a:t> </a:t>
            </a:r>
            <a:r>
              <a:rPr lang="en-US" altLang="en-US" sz="3200" dirty="0"/>
              <a:t>Imagery</a:t>
            </a:r>
            <a:r>
              <a:rPr lang="en-US" altLang="en-US" sz="3200" b="0" dirty="0"/>
              <a:t> - one small device - the eye patch - adds </a:t>
            </a:r>
            <a:r>
              <a:rPr lang="en-US" altLang="en-US" sz="3200" b="0" dirty="0" smtClean="0"/>
              <a:t>interest for what is just a simple shirt</a:t>
            </a:r>
          </a:p>
          <a:p>
            <a:pPr>
              <a:lnSpc>
                <a:spcPct val="90000"/>
              </a:lnSpc>
            </a:pPr>
            <a:r>
              <a:rPr lang="en-US" altLang="en-US" sz="3200" dirty="0" smtClean="0"/>
              <a:t>Current take: “The Most Interesting Man in the World” Dos </a:t>
            </a:r>
            <a:r>
              <a:rPr lang="en-US" altLang="en-US" sz="3200" dirty="0" err="1" smtClean="0"/>
              <a:t>Equis</a:t>
            </a:r>
            <a:r>
              <a:rPr lang="en-US" altLang="en-US" sz="3200" dirty="0" smtClean="0"/>
              <a:t> </a:t>
            </a:r>
            <a:r>
              <a:rPr lang="en-US" altLang="en-US" sz="3200" dirty="0"/>
              <a:t>XX campaign </a:t>
            </a:r>
            <a:r>
              <a:rPr lang="en-US" altLang="en-US" sz="3200" dirty="0">
                <a:hlinkClick r:id="rId3"/>
              </a:rPr>
              <a:t>http://</a:t>
            </a:r>
            <a:r>
              <a:rPr lang="en-US" altLang="en-US" sz="3200" dirty="0" smtClean="0">
                <a:hlinkClick r:id="rId3"/>
              </a:rPr>
              <a:t>www.youtube.com/watch?v=U18VkI0uDxE</a:t>
            </a:r>
            <a:endParaRPr lang="en-US" altLang="en-US" sz="3200" dirty="0" smtClean="0"/>
          </a:p>
          <a:p>
            <a:pPr>
              <a:lnSpc>
                <a:spcPct val="90000"/>
              </a:lnSpc>
            </a:pPr>
            <a:endParaRPr lang="en-US" altLang="en-US" sz="3200" b="0" dirty="0" smtClean="0"/>
          </a:p>
          <a:p>
            <a:pPr>
              <a:lnSpc>
                <a:spcPct val="90000"/>
              </a:lnSpc>
            </a:pPr>
            <a:endParaRPr lang="en-US" alt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63417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Effect transition="in" filter="slide(fromTop)">
                                      <p:cBhvr>
                                        <p:cTn id="7" dur="500"/>
                                        <p:tgtEl>
                                          <p:spTgt spid="430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3014">
                                            <p:txEl>
                                              <p:pRg st="1" end="1"/>
                                            </p:txEl>
                                          </p:spTgt>
                                        </p:tgtEl>
                                        <p:attrNameLst>
                                          <p:attrName>style.visibility</p:attrName>
                                        </p:attrNameLst>
                                      </p:cBhvr>
                                      <p:to>
                                        <p:strVal val="visible"/>
                                      </p:to>
                                    </p:set>
                                    <p:animEffect transition="in" filter="slide(fromTop)">
                                      <p:cBhvr>
                                        <p:cTn id="12" dur="500"/>
                                        <p:tgtEl>
                                          <p:spTgt spid="430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3014">
                                            <p:txEl>
                                              <p:pRg st="2" end="2"/>
                                            </p:txEl>
                                          </p:spTgt>
                                        </p:tgtEl>
                                        <p:attrNameLst>
                                          <p:attrName>style.visibility</p:attrName>
                                        </p:attrNameLst>
                                      </p:cBhvr>
                                      <p:to>
                                        <p:strVal val="visible"/>
                                      </p:to>
                                    </p:set>
                                    <p:animEffect transition="in" filter="slide(fromTop)">
                                      <p:cBhvr>
                                        <p:cTn id="17" dur="500"/>
                                        <p:tgtEl>
                                          <p:spTgt spid="430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752600"/>
            <a:ext cx="8077200" cy="685800"/>
          </a:xfrm>
        </p:spPr>
        <p:txBody>
          <a:bodyPr>
            <a:normAutofit fontScale="90000"/>
          </a:bodyPr>
          <a:lstStyle/>
          <a:p>
            <a:pPr algn="l"/>
            <a:r>
              <a:rPr lang="en-US" altLang="en-US"/>
              <a:t>Positioning:</a:t>
            </a:r>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15000" y="1828800"/>
            <a:ext cx="2819400" cy="21415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3319" name="Rectangle 7"/>
          <p:cNvSpPr>
            <a:spLocks noGrp="1" noChangeArrowheads="1"/>
          </p:cNvSpPr>
          <p:nvPr>
            <p:ph type="body" sz="half" idx="1"/>
          </p:nvPr>
        </p:nvSpPr>
        <p:spPr>
          <a:xfrm>
            <a:off x="609600" y="2590800"/>
            <a:ext cx="8458200" cy="4114800"/>
          </a:xfrm>
          <a:noFill/>
          <a:ln/>
        </p:spPr>
        <p:txBody>
          <a:bodyPr/>
          <a:lstStyle/>
          <a:p>
            <a:r>
              <a:rPr lang="en-US" altLang="en-US" sz="3200" dirty="0"/>
              <a:t> Positioning was a new 			perspective on the new			marketplace</a:t>
            </a:r>
            <a:r>
              <a:rPr lang="en-US" altLang="en-US" sz="3200" dirty="0" smtClean="0"/>
              <a:t>.</a:t>
            </a:r>
            <a:endParaRPr lang="en-US" altLang="en-US" sz="3200" dirty="0"/>
          </a:p>
          <a:p>
            <a:pPr>
              <a:lnSpc>
                <a:spcPct val="90000"/>
              </a:lnSpc>
            </a:pPr>
            <a:r>
              <a:rPr lang="en-US" altLang="en-US" sz="3200" dirty="0"/>
              <a:t> There were too many products,  and 		</a:t>
            </a:r>
            <a:r>
              <a:rPr lang="en-US" altLang="en-US" sz="3200" u="sng" dirty="0"/>
              <a:t>too many messages.</a:t>
            </a:r>
            <a:r>
              <a:rPr lang="en-US" altLang="en-US" sz="3200" dirty="0"/>
              <a:t> </a:t>
            </a:r>
          </a:p>
          <a:p>
            <a:pPr>
              <a:lnSpc>
                <a:spcPct val="90000"/>
              </a:lnSpc>
            </a:pPr>
            <a:r>
              <a:rPr lang="en-US" altLang="en-US" sz="3200" dirty="0"/>
              <a:t> Marketers had to deal with this new reality.</a:t>
            </a:r>
          </a:p>
        </p:txBody>
      </p:sp>
      <p:sp>
        <p:nvSpPr>
          <p:cNvPr id="13320" name="Rectangle 8"/>
          <p:cNvSpPr>
            <a:spLocks noChangeArrowheads="1"/>
          </p:cNvSpPr>
          <p:nvPr/>
        </p:nvSpPr>
        <p:spPr bwMode="auto">
          <a:xfrm>
            <a:off x="533400" y="838200"/>
            <a:ext cx="8077200" cy="685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lstStyle/>
          <a:p>
            <a:r>
              <a:rPr lang="en-US" altLang="en-US" sz="4400">
                <a:solidFill>
                  <a:schemeClr val="tx2"/>
                </a:solidFill>
                <a:latin typeface="Arial Black" charset="0"/>
              </a:rPr>
              <a:t>The Marketing Revolution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7739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Top)">
                                      <p:cBhvr>
                                        <p:cTn id="7" dur="500"/>
                                        <p:tgtEl>
                                          <p:spTgt spid="13314"/>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checkerboard(across)">
                                      <p:cBhvr>
                                        <p:cTn id="11" dur="500"/>
                                        <p:tgtEl>
                                          <p:spTgt spid="1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319">
                                            <p:txEl>
                                              <p:pRg st="0" end="0"/>
                                            </p:txEl>
                                          </p:spTgt>
                                        </p:tgtEl>
                                        <p:attrNameLst>
                                          <p:attrName>style.visibility</p:attrName>
                                        </p:attrNameLst>
                                      </p:cBhvr>
                                      <p:to>
                                        <p:strVal val="visible"/>
                                      </p:to>
                                    </p:set>
                                    <p:animEffect transition="in" filter="dissolve">
                                      <p:cBhvr>
                                        <p:cTn id="16" dur="500"/>
                                        <p:tgtEl>
                                          <p:spTgt spid="133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319">
                                            <p:txEl>
                                              <p:pRg st="1" end="1"/>
                                            </p:txEl>
                                          </p:spTgt>
                                        </p:tgtEl>
                                        <p:attrNameLst>
                                          <p:attrName>style.visibility</p:attrName>
                                        </p:attrNameLst>
                                      </p:cBhvr>
                                      <p:to>
                                        <p:strVal val="visible"/>
                                      </p:to>
                                    </p:set>
                                    <p:animEffect transition="in" filter="dissolve">
                                      <p:cBhvr>
                                        <p:cTn id="21" dur="500"/>
                                        <p:tgtEl>
                                          <p:spTgt spid="1331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319">
                                            <p:txEl>
                                              <p:pRg st="2" end="2"/>
                                            </p:txEl>
                                          </p:spTgt>
                                        </p:tgtEl>
                                        <p:attrNameLst>
                                          <p:attrName>style.visibility</p:attrName>
                                        </p:attrNameLst>
                                      </p:cBhvr>
                                      <p:to>
                                        <p:strVal val="visible"/>
                                      </p:to>
                                    </p:set>
                                    <p:animEffect transition="in" filter="dissolve">
                                      <p:cBhvr>
                                        <p:cTn id="26" dur="500"/>
                                        <p:tgtEl>
                                          <p:spTgt spid="13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9" grpId="0" build="p" bldLvl="2"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Thus, the goals of advertising</a:t>
            </a:r>
            <a:endParaRPr lang="en-US" dirty="0"/>
          </a:p>
        </p:txBody>
      </p:sp>
      <p:sp>
        <p:nvSpPr>
          <p:cNvPr id="6" name="Content Placeholder 5"/>
          <p:cNvSpPr>
            <a:spLocks noGrp="1"/>
          </p:cNvSpPr>
          <p:nvPr>
            <p:ph idx="1"/>
          </p:nvPr>
        </p:nvSpPr>
        <p:spPr/>
        <p:txBody>
          <a:bodyPr/>
          <a:lstStyle/>
          <a:p>
            <a:r>
              <a:rPr lang="en-US" dirty="0" smtClean="0"/>
              <a:t>Short term: sale</a:t>
            </a:r>
          </a:p>
          <a:p>
            <a:r>
              <a:rPr lang="en-US" dirty="0" smtClean="0"/>
              <a:t>Long term: brand relationship</a:t>
            </a:r>
          </a:p>
          <a:p>
            <a:r>
              <a:rPr lang="en-US" dirty="0" smtClean="0"/>
              <a:t>Positioning is key</a:t>
            </a:r>
          </a:p>
          <a:p>
            <a:r>
              <a:rPr lang="en-US" dirty="0" smtClean="0"/>
              <a:t>Positioning like advertising occurs in the mind of the consumer, not in the ad itself</a:t>
            </a:r>
          </a:p>
          <a:p>
            <a:r>
              <a:rPr lang="en-US" dirty="0" smtClean="0"/>
              <a:t>How? Stories, success is all about the stories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4322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gn="l"/>
            <a:r>
              <a:rPr lang="en-US" altLang="en-US"/>
              <a:t>The Best Position</a:t>
            </a:r>
          </a:p>
        </p:txBody>
      </p:sp>
      <p:sp>
        <p:nvSpPr>
          <p:cNvPr id="22531" name="Rectangle 3"/>
          <p:cNvSpPr>
            <a:spLocks noGrp="1" noChangeArrowheads="1"/>
          </p:cNvSpPr>
          <p:nvPr>
            <p:ph type="body" sz="half" idx="1"/>
          </p:nvPr>
        </p:nvSpPr>
        <p:spPr>
          <a:xfrm>
            <a:off x="685800" y="1981200"/>
            <a:ext cx="4114800" cy="4267200"/>
          </a:xfrm>
        </p:spPr>
        <p:txBody>
          <a:bodyPr>
            <a:normAutofit lnSpcReduction="10000"/>
          </a:bodyPr>
          <a:lstStyle/>
          <a:p>
            <a:r>
              <a:rPr lang="en-US" altLang="en-US" sz="3200" dirty="0"/>
              <a:t> In most categories, there is a #1 in the consumer’s </a:t>
            </a:r>
            <a:r>
              <a:rPr lang="en-US" altLang="en-US" sz="3200" dirty="0" smtClean="0"/>
              <a:t>mind</a:t>
            </a:r>
          </a:p>
          <a:p>
            <a:r>
              <a:rPr lang="en-US" altLang="en-US" sz="3200" b="1" dirty="0"/>
              <a:t>The “Best” Position </a:t>
            </a:r>
            <a:r>
              <a:rPr lang="en-US" altLang="en-US" sz="3200" b="1" dirty="0" smtClean="0"/>
              <a:t>leverages “Crest”</a:t>
            </a:r>
          </a:p>
          <a:p>
            <a:r>
              <a:rPr lang="en-US" altLang="en-US" sz="3200" b="1" dirty="0" smtClean="0"/>
              <a:t>Can you see the story here?</a:t>
            </a:r>
            <a:endParaRPr lang="en-US" altLang="en-US" sz="3200" dirty="0" smtClean="0"/>
          </a:p>
          <a:p>
            <a:endParaRPr lang="en-US" altLang="en-US" sz="3200" dirty="0" smtClean="0"/>
          </a:p>
          <a:p>
            <a:endParaRPr lang="en-US" altLang="en-US" sz="3200" dirty="0"/>
          </a:p>
        </p:txBody>
      </p:sp>
      <p:grpSp>
        <p:nvGrpSpPr>
          <p:cNvPr id="22537" name="Group 9"/>
          <p:cNvGrpSpPr>
            <a:grpSpLocks/>
          </p:cNvGrpSpPr>
          <p:nvPr/>
        </p:nvGrpSpPr>
        <p:grpSpPr bwMode="auto">
          <a:xfrm>
            <a:off x="1295400" y="1828800"/>
            <a:ext cx="7237413" cy="5943600"/>
            <a:chOff x="816" y="1152"/>
            <a:chExt cx="4559" cy="3744"/>
          </a:xfrm>
        </p:grpSpPr>
        <p:sp>
          <p:nvSpPr>
            <p:cNvPr id="22533" name="Rectangle 5"/>
            <p:cNvSpPr>
              <a:spLocks noChangeArrowheads="1"/>
            </p:cNvSpPr>
            <p:nvPr/>
          </p:nvSpPr>
          <p:spPr bwMode="auto">
            <a:xfrm>
              <a:off x="816" y="3744"/>
              <a:ext cx="2592" cy="11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marL="342900" indent="-342900">
                <a:spcBef>
                  <a:spcPct val="20000"/>
                </a:spcBef>
                <a:buClr>
                  <a:schemeClr val="accent2"/>
                </a:buClr>
                <a:buFont typeface="Monotype Sorts" pitchFamily="2" charset="2"/>
                <a:buChar char="n"/>
              </a:pPr>
              <a:endParaRPr lang="en-US" altLang="en-US" sz="3200" b="1" dirty="0"/>
            </a:p>
          </p:txBody>
        </p:sp>
        <p:pic>
          <p:nvPicPr>
            <p:cNvPr id="22536" name="Picture 8"/>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 y="1152"/>
              <a:ext cx="2327" cy="31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22538" name="Rectangle 10"/>
          <p:cNvSpPr>
            <a:spLocks noChangeArrowheads="1"/>
          </p:cNvSpPr>
          <p:nvPr/>
        </p:nvSpPr>
        <p:spPr bwMode="auto">
          <a:xfrm>
            <a:off x="1143000" y="5334000"/>
            <a:ext cx="3657600" cy="2362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a:lstStyle/>
          <a:p>
            <a:pPr>
              <a:spcBef>
                <a:spcPct val="20000"/>
              </a:spcBef>
              <a:buClr>
                <a:schemeClr val="accent2"/>
              </a:buClr>
            </a:pPr>
            <a:endParaRPr lang="en-US" altLang="en-US" sz="32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30549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Effect transition="in" filter="dissolve">
                                      <p:cBhvr>
                                        <p:cTn id="11" dur="500"/>
                                        <p:tgtEl>
                                          <p:spTgt spid="22531">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dissolve">
                                      <p:cBhvr>
                                        <p:cTn id="15" dur="500"/>
                                        <p:tgtEl>
                                          <p:spTgt spid="2253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nodePh="1">
                                  <p:stCondLst>
                                    <p:cond delay="0"/>
                                  </p:stCondLst>
                                  <p:endCondLst>
                                    <p:cond evt="begin" delay="0">
                                      <p:tn val="18"/>
                                    </p:cond>
                                  </p:endCondLst>
                                  <p:childTnLst>
                                    <p:set>
                                      <p:cBhvr>
                                        <p:cTn id="19" dur="1" fill="hold">
                                          <p:stCondLst>
                                            <p:cond delay="0"/>
                                          </p:stCondLst>
                                        </p:cTn>
                                        <p:tgtEl>
                                          <p:spTgt spid="22538">
                                            <p:txEl>
                                              <p:pRg st="0" end="0"/>
                                            </p:txEl>
                                          </p:spTgt>
                                        </p:tgtEl>
                                        <p:attrNameLst>
                                          <p:attrName>style.visibility</p:attrName>
                                        </p:attrNameLst>
                                      </p:cBhvr>
                                      <p:to>
                                        <p:strVal val="visible"/>
                                      </p:to>
                                    </p:set>
                                    <p:animEffect transition="in" filter="dissolve">
                                      <p:cBhvr>
                                        <p:cTn id="20" dur="500"/>
                                        <p:tgtEl>
                                          <p:spTgt spid="2253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2537"/>
                                        </p:tgtEl>
                                        <p:attrNameLst>
                                          <p:attrName>style.visibility</p:attrName>
                                        </p:attrNameLst>
                                      </p:cBhvr>
                                      <p:to>
                                        <p:strVal val="visible"/>
                                      </p:to>
                                    </p:set>
                                    <p:animEffect transition="in" filter="dissolve">
                                      <p:cBhvr>
                                        <p:cTn id="25"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P spid="22538" grpId="0" build="p" autoUpdateAnimBg="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638</TotalTime>
  <Words>2110</Words>
  <Application>Microsoft Macintosh PowerPoint</Application>
  <PresentationFormat>On-screen Show (4:3)</PresentationFormat>
  <Paragraphs>200</Paragraphs>
  <Slides>36</Slides>
  <Notes>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Technic</vt:lpstr>
      <vt:lpstr>The Burnett Style</vt:lpstr>
      <vt:lpstr>The Burnett Style</vt:lpstr>
      <vt:lpstr>The Burnett Style &amp; “Nine wheel logic”</vt:lpstr>
      <vt:lpstr>The Burnett Style</vt:lpstr>
      <vt:lpstr>The Burnett Style</vt:lpstr>
      <vt:lpstr>The Ogilvy Approach</vt:lpstr>
      <vt:lpstr>Positioning:</vt:lpstr>
      <vt:lpstr>Thus, the goals of advertising</vt:lpstr>
      <vt:lpstr>The Best Position</vt:lpstr>
      <vt:lpstr>The Against Position</vt:lpstr>
      <vt:lpstr>The Against Position</vt:lpstr>
      <vt:lpstr>The Niche Position</vt:lpstr>
      <vt:lpstr>The New Category</vt:lpstr>
      <vt:lpstr>But now . . . </vt:lpstr>
      <vt:lpstr>Media + Advertising + Ethics</vt:lpstr>
      <vt:lpstr>GOT Ethics?</vt:lpstr>
      <vt:lpstr>Aristotle's Three Appeals</vt:lpstr>
      <vt:lpstr>LOGOS</vt:lpstr>
      <vt:lpstr>PATHOS</vt:lpstr>
      <vt:lpstr>ETHOS</vt:lpstr>
      <vt:lpstr>Advertising Strategy</vt:lpstr>
      <vt:lpstr>How to Write Persuasively</vt:lpstr>
      <vt:lpstr>Thus . . .</vt:lpstr>
      <vt:lpstr>Advertising tactics</vt:lpstr>
      <vt:lpstr> Be careful of social media  and be careful of what you ask for.  </vt:lpstr>
      <vt:lpstr>Ethical Considerations</vt:lpstr>
      <vt:lpstr>Where is advertising headed?</vt:lpstr>
      <vt:lpstr>The future is now</vt:lpstr>
      <vt:lpstr>Furthermore</vt:lpstr>
      <vt:lpstr>So, then . . .</vt:lpstr>
      <vt:lpstr>And . . .</vt:lpstr>
      <vt:lpstr>Our stories reflected through:</vt:lpstr>
      <vt:lpstr>Overall . . .</vt:lpstr>
      <vt:lpstr>Some of my favorites . . . </vt:lpstr>
      <vt:lpstr>Questions? Comments?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in Action</dc:title>
  <dc:creator>Carrie Perry</dc:creator>
  <cp:lastModifiedBy>Jason Ohler</cp:lastModifiedBy>
  <cp:revision>69</cp:revision>
  <dcterms:created xsi:type="dcterms:W3CDTF">2016-06-14T20:44:04Z</dcterms:created>
  <dcterms:modified xsi:type="dcterms:W3CDTF">2016-06-14T20:45:33Z</dcterms:modified>
</cp:coreProperties>
</file>