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08" r:id="rId1"/>
  </p:sldMasterIdLst>
  <p:notesMasterIdLst>
    <p:notesMasterId r:id="rId37"/>
  </p:notesMasterIdLst>
  <p:sldIdLst>
    <p:sldId id="256" r:id="rId2"/>
    <p:sldId id="257" r:id="rId3"/>
    <p:sldId id="335" r:id="rId4"/>
    <p:sldId id="258" r:id="rId5"/>
    <p:sldId id="262" r:id="rId6"/>
    <p:sldId id="291" r:id="rId7"/>
    <p:sldId id="263" r:id="rId8"/>
    <p:sldId id="336" r:id="rId9"/>
    <p:sldId id="264" r:id="rId10"/>
    <p:sldId id="265" r:id="rId11"/>
    <p:sldId id="267" r:id="rId12"/>
    <p:sldId id="268" r:id="rId13"/>
    <p:sldId id="269" r:id="rId14"/>
    <p:sldId id="270" r:id="rId15"/>
    <p:sldId id="316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4" r:id="rId27"/>
    <p:sldId id="287" r:id="rId28"/>
    <p:sldId id="288" r:id="rId29"/>
    <p:sldId id="266" r:id="rId30"/>
    <p:sldId id="292" r:id="rId31"/>
    <p:sldId id="293" r:id="rId32"/>
    <p:sldId id="294" r:id="rId33"/>
    <p:sldId id="295" r:id="rId34"/>
    <p:sldId id="296" r:id="rId35"/>
    <p:sldId id="29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728" y="-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-125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D77CC-7A60-456E-8B75-400867EBCC1F}" type="datetimeFigureOut">
              <a:rPr lang="en-US" smtClean="0"/>
              <a:pPr/>
              <a:t>6/14/16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A20BF-C2B8-4DBB-80D1-9C992FFAC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2468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Franklin Gothic Medium" pitchFamily="34" charset="0"/>
                <a:ea typeface="Adobe Song Std L" pitchFamily="18" charset="-128"/>
                <a:cs typeface="Adobe Arabic" pitchFamily="18" charset="-78"/>
              </a:rPr>
              <a:t>Babylonians introduce the first known forms of advertising--store signs and street barkers. Babylonians also invent "sponsorships," allowing kings to stencil their names on the temples they'd constructed</a:t>
            </a:r>
            <a:r>
              <a:rPr lang="en-US" sz="1200" smtClean="0">
                <a:latin typeface="Franklin Gothic Medium" pitchFamily="34" charset="0"/>
                <a:ea typeface="Adobe Song Std L" pitchFamily="18" charset="-128"/>
                <a:cs typeface="Adobe Arabic" pitchFamily="18" charset="-78"/>
              </a:rPr>
              <a:t>. The </a:t>
            </a:r>
            <a:r>
              <a:rPr lang="en-US" sz="1200" dirty="0" smtClean="0">
                <a:latin typeface="Franklin Gothic Medium" pitchFamily="34" charset="0"/>
                <a:ea typeface="Adobe Song Std L" pitchFamily="18" charset="-128"/>
                <a:cs typeface="Adobe Arabic" pitchFamily="18" charset="-78"/>
              </a:rPr>
              <a:t>tradition of wall painting can be traced back to Indian rock-art paintings that date back to 4000 BCE  (http://www.xtimeline.com/evt/view.aspx?id=79892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A20BF-C2B8-4DBB-80D1-9C992FFACF5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3639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18CC44A-03D7-411D-89BD-A2CF3C9997CD}" type="datetime1">
              <a:rPr lang="en-US" altLang="en-US"/>
              <a:pPr/>
              <a:t>6/14/16</a:t>
            </a:fld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594B55-42C2-4732-ACD4-F4FBCE083448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9523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F506-1E59-4266-9BD2-CA11B918E7EB}" type="datetimeFigureOut">
              <a:rPr lang="en-US" smtClean="0"/>
              <a:pPr/>
              <a:t>6/14/16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1306-F329-4000-9D49-68597F2EF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F506-1E59-4266-9BD2-CA11B918E7EB}" type="datetimeFigureOut">
              <a:rPr lang="en-US" smtClean="0"/>
              <a:pPr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1306-F329-4000-9D49-68597F2EF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F506-1E59-4266-9BD2-CA11B918E7EB}" type="datetimeFigureOut">
              <a:rPr lang="en-US" smtClean="0"/>
              <a:pPr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1306-F329-4000-9D49-68597F2EF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873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CEAA53A-12AA-47CB-9674-6576521F5E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8012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077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6D49F5B-5E5F-49C0-AE2A-58354E3E04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611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F506-1E59-4266-9BD2-CA11B918E7EB}" type="datetimeFigureOut">
              <a:rPr lang="en-US" smtClean="0"/>
              <a:pPr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1306-F329-4000-9D49-68597F2EF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F506-1E59-4266-9BD2-CA11B918E7EB}" type="datetimeFigureOut">
              <a:rPr lang="en-US" smtClean="0"/>
              <a:pPr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1306-F329-4000-9D49-68597F2EF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F506-1E59-4266-9BD2-CA11B918E7EB}" type="datetimeFigureOut">
              <a:rPr lang="en-US" smtClean="0"/>
              <a:pPr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1306-F329-4000-9D49-68597F2EF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F506-1E59-4266-9BD2-CA11B918E7EB}" type="datetimeFigureOut">
              <a:rPr lang="en-US" smtClean="0"/>
              <a:pPr/>
              <a:t>6/14/16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1306-F329-4000-9D49-68597F2EF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F506-1E59-4266-9BD2-CA11B918E7EB}" type="datetimeFigureOut">
              <a:rPr lang="en-US" smtClean="0"/>
              <a:pPr/>
              <a:t>6/14/16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C1306-F329-4000-9D49-68597F2EF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F506-1E59-4266-9BD2-CA11B918E7EB}" type="datetimeFigureOut">
              <a:rPr lang="en-US" smtClean="0"/>
              <a:pPr/>
              <a:t>6/14/16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1306-F329-4000-9D49-68597F2EF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F506-1E59-4266-9BD2-CA11B918E7EB}" type="datetimeFigureOut">
              <a:rPr lang="en-US" smtClean="0"/>
              <a:pPr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B3C1306-F329-4000-9D49-68597F2EF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5ABF506-1E59-4266-9BD2-CA11B918E7EB}" type="datetimeFigureOut">
              <a:rPr lang="en-US" smtClean="0"/>
              <a:pPr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1306-F329-4000-9D49-68597F2EF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5ABF506-1E59-4266-9BD2-CA11B918E7EB}" type="datetimeFigureOut">
              <a:rPr lang="en-US" smtClean="0"/>
              <a:pPr/>
              <a:t>6/14/16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B3C1306-F329-4000-9D49-68597F2EF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jpeg"/><Relationship Id="rId3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3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fjanTnIbUKo" TargetMode="External"/><Relationship Id="rId3" Type="http://schemas.openxmlformats.org/officeDocument/2006/relationships/hyperlink" Target="http://www.youtube.com/watch?v=oeas5jtffp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6480048" cy="2301240"/>
          </a:xfrm>
        </p:spPr>
        <p:txBody>
          <a:bodyPr/>
          <a:lstStyle/>
          <a:p>
            <a:r>
              <a:rPr lang="en-US" dirty="0" smtClean="0"/>
              <a:t>Advertising in Action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And</a:t>
            </a:r>
            <a:r>
              <a:rPr lang="en-US" dirty="0" smtClean="0"/>
              <a:t> </a:t>
            </a:r>
            <a:r>
              <a:rPr lang="en-US" sz="2800" dirty="0" smtClean="0"/>
              <a:t>just maybe, more than you ever wanted to know about advertising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44958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Carrie Perry</a:t>
            </a:r>
          </a:p>
          <a:p>
            <a:r>
              <a:rPr lang="en-US" dirty="0" smtClean="0"/>
              <a:t>Fielding Graduate University</a:t>
            </a:r>
          </a:p>
          <a:p>
            <a:r>
              <a:rPr lang="en-US" dirty="0" smtClean="0"/>
              <a:t>cperry@email.fielding.edu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32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/>
              <a:t>King Gillette’s Big Idea!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>
            <a:lum bright="18000" contrast="12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2281238" cy="31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750" y="3062288"/>
            <a:ext cx="2506663" cy="356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-228600" y="4876800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l"/>
            </a:pPr>
            <a:r>
              <a:rPr lang="en-US" altLang="en-US" sz="3600" b="1">
                <a:latin typeface="Times" charset="0"/>
              </a:rPr>
              <a:t>Gillette becomes one of first</a:t>
            </a:r>
            <a:endParaRPr lang="en-US" altLang="en-US" sz="3200" b="1">
              <a:latin typeface="Times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3048000" y="1905000"/>
            <a:ext cx="5943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n"/>
            </a:pPr>
            <a:r>
              <a:rPr lang="en-US" altLang="en-US" sz="3600" b="1">
                <a:latin typeface="Times" charset="0"/>
              </a:rPr>
              <a:t> Make a product that must be re-purchased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n"/>
            </a:pPr>
            <a:r>
              <a:rPr lang="en-US" altLang="en-US" sz="3600" b="1">
                <a:latin typeface="Times" charset="0"/>
              </a:rPr>
              <a:t> Advertise it 			aggressively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152400" y="5273842"/>
            <a:ext cx="53467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5400" b="1" i="1" dirty="0"/>
              <a:t>“</a:t>
            </a:r>
            <a:r>
              <a:rPr lang="en-US" altLang="en-US" sz="5400" b="1" i="1" u="sng" dirty="0"/>
              <a:t>packaged goods</a:t>
            </a:r>
            <a:r>
              <a:rPr lang="en-US" altLang="en-US" sz="5400" b="1" i="1" dirty="0"/>
              <a:t>”</a:t>
            </a:r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4388" y="3429000"/>
            <a:ext cx="23362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260628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1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utoUpdateAnimBg="0"/>
      <p:bldP spid="21512" grpId="0" build="p" autoUpdateAnimBg="0"/>
      <p:bldP spid="2151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28600"/>
            <a:ext cx="8737600" cy="1143000"/>
          </a:xfrm>
        </p:spPr>
        <p:txBody>
          <a:bodyPr/>
          <a:lstStyle/>
          <a:p>
            <a:r>
              <a:rPr lang="en-US" altLang="en-US" sz="3600"/>
              <a:t>J. Walter Thompson’s Big Idea!</a:t>
            </a:r>
            <a:endParaRPr lang="en-US" altLang="en-US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>
            <a:lum bright="12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2252663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762000" y="4953000"/>
            <a:ext cx="8001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n"/>
            </a:pPr>
            <a:r>
              <a:rPr lang="en-US" altLang="en-US" sz="4800" b="1">
                <a:latin typeface="Times" charset="0"/>
              </a:rPr>
              <a:t>  Magazines become a      		</a:t>
            </a:r>
            <a:r>
              <a:rPr lang="en-US" altLang="en-US" sz="4800" b="1" i="1" u="sng">
                <a:latin typeface="Times" charset="0"/>
              </a:rPr>
              <a:t>national ad medium!</a:t>
            </a:r>
            <a:endParaRPr lang="en-US" altLang="en-US" sz="3600" b="1">
              <a:latin typeface="Times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895600" y="1828800"/>
            <a:ext cx="5943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n"/>
            </a:pPr>
            <a:r>
              <a:rPr lang="en-US" altLang="en-US" sz="3600" b="1">
                <a:latin typeface="Times" charset="0"/>
              </a:rPr>
              <a:t> Sell ad space in magazines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n"/>
            </a:pPr>
            <a:r>
              <a:rPr lang="en-US" altLang="en-US" sz="3600" b="1">
                <a:latin typeface="Times" charset="0"/>
              </a:rPr>
              <a:t> Pocket a commission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n"/>
            </a:pPr>
            <a:r>
              <a:rPr lang="en-US" altLang="en-US" sz="3600" b="1">
                <a:latin typeface="Times" charset="0"/>
              </a:rPr>
              <a:t> JWT becomes key agency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n"/>
            </a:pPr>
            <a:r>
              <a:rPr lang="en-US" altLang="en-US" sz="3600" b="1">
                <a:latin typeface="Times" charset="0"/>
              </a:rPr>
              <a:t> And...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122125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utoUpdateAnimBg="0"/>
      <p:bldP spid="18438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/>
              <a:t>Cyrus Curtis’s Big Idea!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18288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762000" y="4724400"/>
            <a:ext cx="7772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n"/>
            </a:pPr>
            <a:r>
              <a:rPr lang="en-US" altLang="en-US" sz="3600" b="1">
                <a:latin typeface="Times" charset="0"/>
              </a:rPr>
              <a:t> Curtis Publishing Becomes Big!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2819400" y="1981200"/>
            <a:ext cx="5943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n"/>
            </a:pPr>
            <a:r>
              <a:rPr lang="en-US" altLang="en-US" sz="3600" b="1">
                <a:latin typeface="Times" charset="0"/>
              </a:rPr>
              <a:t> Have agencies sell ad space in your magazines for you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n"/>
            </a:pPr>
            <a:r>
              <a:rPr lang="en-US" altLang="en-US" sz="3600" b="1">
                <a:latin typeface="Times" charset="0"/>
              </a:rPr>
              <a:t> Only agencies can pocket a commission (clients can’t)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762000" y="54102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n"/>
            </a:pPr>
            <a:r>
              <a:rPr lang="en-US" altLang="en-US" sz="3600" b="1" i="1">
                <a:latin typeface="Times" charset="0"/>
              </a:rPr>
              <a:t> </a:t>
            </a:r>
            <a:r>
              <a:rPr lang="en-US" altLang="en-US" sz="3600" b="1" i="1" u="sng">
                <a:latin typeface="Times" charset="0"/>
              </a:rPr>
              <a:t>Ad Agency Business is Established!!</a:t>
            </a:r>
            <a:endParaRPr lang="en-US" altLang="en-US" sz="3600" b="1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236440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utoUpdateAnimBg="0"/>
      <p:bldP spid="20489" grpId="0" build="p" autoUpdateAnimBg="0"/>
      <p:bldP spid="20490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91440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en-US" sz="5400"/>
              <a:t>Many Early Ads Were </a:t>
            </a:r>
            <a:br>
              <a:rPr lang="en-US" altLang="en-US" sz="5400"/>
            </a:br>
            <a:r>
              <a:rPr lang="en-US" altLang="en-US" sz="5400"/>
              <a:t>Posters</a:t>
            </a:r>
            <a:endParaRPr lang="en-US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419350"/>
            <a:ext cx="4419600" cy="933450"/>
          </a:xfrm>
        </p:spPr>
        <p:txBody>
          <a:bodyPr/>
          <a:lstStyle/>
          <a:p>
            <a:r>
              <a:rPr lang="en-US" altLang="en-US" sz="5400"/>
              <a:t> Soaps</a:t>
            </a:r>
            <a:endParaRPr lang="en-US" altLang="en-US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29940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8975" y="1905000"/>
            <a:ext cx="307022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19263"/>
            <a:ext cx="3125788" cy="513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838200" y="4419600"/>
            <a:ext cx="4419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n"/>
            </a:pPr>
            <a:r>
              <a:rPr lang="en-US" altLang="en-US" sz="5400" b="1">
                <a:latin typeface="Times" charset="0"/>
              </a:rPr>
              <a:t> Cereals</a:t>
            </a:r>
            <a:endParaRPr lang="en-US" altLang="en-US" sz="3600" b="1">
              <a:latin typeface="Times" charset="0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838200" y="3409950"/>
            <a:ext cx="4419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n"/>
            </a:pPr>
            <a:r>
              <a:rPr lang="en-US" altLang="en-US" sz="5400" b="1">
                <a:latin typeface="Times" charset="0"/>
              </a:rPr>
              <a:t> Soft Drinks</a:t>
            </a:r>
            <a:endParaRPr lang="en-US" altLang="en-US" sz="3600" b="1">
              <a:latin typeface="Times" charset="0"/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838200" y="5391150"/>
            <a:ext cx="44196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n"/>
            </a:pPr>
            <a:r>
              <a:rPr lang="en-US" altLang="en-US" sz="5400" b="1">
                <a:latin typeface="Times" charset="0"/>
              </a:rPr>
              <a:t> Cigarettes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312261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2563" y="1600200"/>
            <a:ext cx="379888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7907" name="Group 19"/>
          <p:cNvGrpSpPr>
            <a:grpSpLocks/>
          </p:cNvGrpSpPr>
          <p:nvPr/>
        </p:nvGrpSpPr>
        <p:grpSpPr bwMode="auto">
          <a:xfrm>
            <a:off x="5227992" y="1659731"/>
            <a:ext cx="3934691" cy="5062537"/>
            <a:chOff x="3196" y="1056"/>
            <a:chExt cx="2640" cy="3216"/>
          </a:xfrm>
        </p:grpSpPr>
        <p:pic>
          <p:nvPicPr>
            <p:cNvPr id="37901" name="Picture 1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b="1697"/>
            <a:stretch>
              <a:fillRect/>
            </a:stretch>
          </p:blipFill>
          <p:spPr bwMode="auto">
            <a:xfrm>
              <a:off x="3196" y="1477"/>
              <a:ext cx="2640" cy="2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902" name="Rectangle 14"/>
            <p:cNvSpPr>
              <a:spLocks noChangeArrowheads="1"/>
            </p:cNvSpPr>
            <p:nvPr/>
          </p:nvSpPr>
          <p:spPr bwMode="auto">
            <a:xfrm>
              <a:off x="3312" y="1056"/>
              <a:ext cx="2448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Rectangle 17"/>
            <p:cNvSpPr>
              <a:spLocks noChangeArrowheads="1"/>
            </p:cNvSpPr>
            <p:nvPr/>
          </p:nvSpPr>
          <p:spPr bwMode="auto">
            <a:xfrm>
              <a:off x="3216" y="3936"/>
              <a:ext cx="2496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054728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  <p:bldP spid="37897" grpId="0" autoUpdateAnimBg="0"/>
      <p:bldP spid="37898" grpId="0" autoUpdateAnimBg="0"/>
      <p:bldP spid="3789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8077200" cy="1143000"/>
          </a:xfrm>
          <a:noFill/>
          <a:ln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en-US" altLang="en-US"/>
              <a:t>Ad Evolution </a:t>
            </a:r>
            <a:r>
              <a:rPr lang="en-US" altLang="en-US" sz="4400"/>
              <a:t>1900-1920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2362200"/>
            <a:ext cx="6553200" cy="925512"/>
          </a:xfrm>
          <a:noFill/>
          <a:ln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normAutofit fontScale="25000" lnSpcReduction="20000"/>
          </a:bodyPr>
          <a:lstStyle/>
          <a:p>
            <a:pPr marL="742950" lvl="1" indent="-285750">
              <a:lnSpc>
                <a:spcPct val="90000"/>
              </a:lnSpc>
              <a:buClr>
                <a:schemeClr val="accent2"/>
              </a:buClr>
              <a:buSzPct val="80000"/>
              <a:buFont typeface="Monotype Sorts" pitchFamily="2" charset="2"/>
              <a:buNone/>
            </a:pPr>
            <a:r>
              <a:rPr lang="en-US" altLang="en-US" sz="12800" dirty="0" err="1" smtClean="0"/>
              <a:t>Lasker</a:t>
            </a:r>
            <a:r>
              <a:rPr lang="en-US" altLang="en-US" sz="12800" dirty="0" smtClean="0"/>
              <a:t> </a:t>
            </a:r>
            <a:r>
              <a:rPr lang="en-US" altLang="en-US" sz="12800" dirty="0"/>
              <a:t>Hears a Big Idea</a:t>
            </a:r>
            <a:r>
              <a:rPr lang="en-US" altLang="en-US" sz="12800" dirty="0" smtClean="0"/>
              <a:t>...</a:t>
            </a:r>
            <a:r>
              <a:rPr lang="en-US" altLang="en-US" sz="12800" i="1" dirty="0">
                <a:latin typeface="Times" charset="0"/>
              </a:rPr>
              <a:t> </a:t>
            </a:r>
            <a:endParaRPr lang="en-US" altLang="en-US" sz="12800" i="1" dirty="0" smtClean="0">
              <a:latin typeface="Times" charset="0"/>
            </a:endParaRPr>
          </a:p>
          <a:p>
            <a:pPr marL="742950" lvl="1" indent="-285750">
              <a:lnSpc>
                <a:spcPct val="90000"/>
              </a:lnSpc>
              <a:buClr>
                <a:schemeClr val="accent2"/>
              </a:buClr>
              <a:buSzPct val="80000"/>
              <a:buFont typeface="Monotype Sorts" pitchFamily="2" charset="2"/>
              <a:buNone/>
            </a:pPr>
            <a:r>
              <a:rPr lang="en-US" altLang="en-US" sz="9600" i="1" dirty="0" smtClean="0">
                <a:latin typeface="Times" charset="0"/>
              </a:rPr>
              <a:t>“</a:t>
            </a:r>
            <a:r>
              <a:rPr lang="en-US" altLang="en-US" sz="9600" i="1" dirty="0">
                <a:latin typeface="Times" charset="0"/>
              </a:rPr>
              <a:t>Advertising </a:t>
            </a:r>
            <a:r>
              <a:rPr lang="en-US" altLang="en-US" sz="9600" i="1" dirty="0" smtClean="0">
                <a:latin typeface="Times" charset="0"/>
              </a:rPr>
              <a:t>is </a:t>
            </a:r>
            <a:r>
              <a:rPr lang="en-US" altLang="en-US" sz="9600" i="1" dirty="0">
                <a:latin typeface="Times" charset="0"/>
              </a:rPr>
              <a:t>salesmanship </a:t>
            </a:r>
            <a:r>
              <a:rPr lang="en-US" altLang="en-US" sz="9600" i="1" dirty="0" smtClean="0">
                <a:latin typeface="Times" charset="0"/>
              </a:rPr>
              <a:t>in </a:t>
            </a:r>
            <a:r>
              <a:rPr lang="en-US" altLang="en-US" sz="9600" i="1" dirty="0">
                <a:latin typeface="Times" charset="0"/>
              </a:rPr>
              <a:t>print.”</a:t>
            </a:r>
          </a:p>
          <a:p>
            <a:endParaRPr lang="en-US" altLang="en-US" sz="7400" dirty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590800" y="1524000"/>
            <a:ext cx="5791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n"/>
            </a:pPr>
            <a:r>
              <a:rPr lang="en-US" altLang="en-US" sz="4000" b="1" dirty="0">
                <a:latin typeface="Times" charset="0"/>
              </a:rPr>
              <a:t> The “Age of </a:t>
            </a:r>
            <a:r>
              <a:rPr lang="en-US" altLang="en-US" sz="4000" b="1" dirty="0" err="1">
                <a:latin typeface="Times" charset="0"/>
              </a:rPr>
              <a:t>Lasker</a:t>
            </a:r>
            <a:r>
              <a:rPr lang="en-US" altLang="en-US" sz="4000" b="1" dirty="0">
                <a:latin typeface="Times" charset="0"/>
              </a:rPr>
              <a:t>”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182880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182" name="Group 14"/>
          <p:cNvGrpSpPr>
            <a:grpSpLocks/>
          </p:cNvGrpSpPr>
          <p:nvPr/>
        </p:nvGrpSpPr>
        <p:grpSpPr bwMode="auto">
          <a:xfrm>
            <a:off x="584200" y="3287712"/>
            <a:ext cx="6350000" cy="3227388"/>
            <a:chOff x="336" y="2064"/>
            <a:chExt cx="4000" cy="2033"/>
          </a:xfrm>
        </p:grpSpPr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784"/>
              <a:ext cx="1152" cy="1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8" name="Rectangle 10"/>
            <p:cNvSpPr>
              <a:spLocks noChangeArrowheads="1"/>
            </p:cNvSpPr>
            <p:nvPr/>
          </p:nvSpPr>
          <p:spPr bwMode="auto">
            <a:xfrm>
              <a:off x="1392" y="2064"/>
              <a:ext cx="29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marL="742950" lvl="1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l"/>
              </a:pPr>
              <a:r>
                <a:rPr lang="en-US" altLang="en-US" sz="3600" b="1" dirty="0">
                  <a:latin typeface="Times" charset="0"/>
                </a:rPr>
                <a:t> John E. </a:t>
              </a:r>
              <a:r>
                <a:rPr lang="en-US" altLang="en-US" sz="3600" b="1" dirty="0" smtClean="0">
                  <a:latin typeface="Times" charset="0"/>
                </a:rPr>
                <a:t>Kennedy </a:t>
              </a:r>
              <a:r>
                <a:rPr lang="en-US" altLang="en-US" sz="2800" b="1" dirty="0" smtClean="0">
                  <a:latin typeface="Times" charset="0"/>
                </a:rPr>
                <a:t>“reason-why” advertising</a:t>
              </a:r>
              <a:endParaRPr lang="en-US" altLang="en-US" sz="2800" b="1" dirty="0">
                <a:latin typeface="Times" charset="0"/>
              </a:endParaRPr>
            </a:p>
          </p:txBody>
        </p:sp>
      </p:grpSp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2279650" y="3810000"/>
            <a:ext cx="6483350" cy="2646363"/>
            <a:chOff x="1436" y="2400"/>
            <a:chExt cx="4084" cy="1667"/>
          </a:xfrm>
        </p:grpSpPr>
        <p:pic>
          <p:nvPicPr>
            <p:cNvPr id="7176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400"/>
              <a:ext cx="1152" cy="1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1436" y="3120"/>
              <a:ext cx="30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marL="742950" lvl="1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Monotype Sorts" pitchFamily="2" charset="2"/>
                <a:buChar char="l"/>
              </a:pPr>
              <a:r>
                <a:rPr lang="en-US" altLang="en-US" sz="3600" b="1" dirty="0">
                  <a:latin typeface="Times" charset="0"/>
                </a:rPr>
                <a:t> Claude Hopkins</a:t>
              </a:r>
            </a:p>
          </p:txBody>
        </p:sp>
      </p:grp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2467627" y="3869737"/>
            <a:ext cx="3962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742950" lvl="1" indent="-285750" algn="ctr">
              <a:lnSpc>
                <a:spcPct val="90000"/>
              </a:lnSpc>
              <a:buClr>
                <a:schemeClr val="accent2"/>
              </a:buClr>
              <a:buSzPct val="80000"/>
              <a:buFont typeface="Monotype Sorts" pitchFamily="2" charset="2"/>
              <a:buNone/>
            </a:pPr>
            <a:endParaRPr lang="en-US" altLang="en-US" sz="3600" i="1" dirty="0">
              <a:latin typeface="Times" charset="0"/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2971800" y="5542200"/>
            <a:ext cx="3733800" cy="103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742950" lvl="1" indent="-285750" algn="ctr">
              <a:buClr>
                <a:schemeClr val="accent2"/>
              </a:buClr>
              <a:buSzPct val="80000"/>
              <a:buFont typeface="Monotype Sorts" pitchFamily="2" charset="2"/>
              <a:buNone/>
            </a:pPr>
            <a:r>
              <a:rPr lang="en-US" altLang="en-US" sz="3200" i="1" dirty="0">
                <a:latin typeface="Times" charset="0"/>
              </a:rPr>
              <a:t>“Scientific Advertising”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254262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  <p:bldP spid="7173" grpId="0" autoUpdateAnimBg="0"/>
      <p:bldP spid="7180" grpId="0" autoUpdateAnimBg="0"/>
      <p:bldP spid="718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/>
              <a:t>Lasker</a:t>
            </a:r>
            <a:r>
              <a:rPr lang="en-US" dirty="0" smtClean="0"/>
              <a:t>: father of Modern Advertising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Copy created to appeal the psychological interests of the consumer</a:t>
            </a:r>
          </a:p>
          <a:p>
            <a:pPr eaLnBrk="1" hangingPunct="1"/>
            <a:r>
              <a:rPr lang="en-US" dirty="0" smtClean="0"/>
              <a:t>Changed pop culture forever</a:t>
            </a:r>
          </a:p>
          <a:p>
            <a:pPr eaLnBrk="1" hangingPunct="1"/>
            <a:r>
              <a:rPr lang="en-US" dirty="0" smtClean="0"/>
              <a:t>Understand that you must pre-empt the consumer to think differently about a product.</a:t>
            </a:r>
          </a:p>
          <a:p>
            <a:pPr eaLnBrk="1" hangingPunct="1"/>
            <a:r>
              <a:rPr lang="en-US" dirty="0" smtClean="0"/>
              <a:t>Show the consumer why they may want or need an item.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84255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772400" cy="1143000"/>
          </a:xfrm>
        </p:spPr>
        <p:txBody>
          <a:bodyPr/>
          <a:lstStyle/>
          <a:p>
            <a:r>
              <a:rPr lang="en-US" altLang="en-US" sz="4400" dirty="0" err="1"/>
              <a:t>Lasker’s</a:t>
            </a:r>
            <a:r>
              <a:rPr lang="en-US" altLang="en-US" sz="4400" dirty="0"/>
              <a:t> Ads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81788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 Hopkins’ </a:t>
            </a:r>
            <a:r>
              <a:rPr lang="en-US" altLang="en-US" sz="2800" i="1" dirty="0"/>
              <a:t>“pre-emption”</a:t>
            </a:r>
            <a:endParaRPr lang="en-US" altLang="en-US" sz="2800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63" y="228600"/>
            <a:ext cx="782637" cy="115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914400" y="2228850"/>
            <a:ext cx="4724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n"/>
            </a:pPr>
            <a:r>
              <a:rPr lang="en-US" altLang="en-US" sz="2800" b="1">
                <a:latin typeface="Times" charset="0"/>
              </a:rPr>
              <a:t> Baked Beans</a:t>
            </a: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-7243"/>
          <a:stretch>
            <a:fillRect/>
          </a:stretch>
        </p:blipFill>
        <p:spPr bwMode="auto">
          <a:xfrm>
            <a:off x="5181600" y="0"/>
            <a:ext cx="84613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2743200" y="228600"/>
            <a:ext cx="243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000" i="1">
                <a:latin typeface="Times" charset="0"/>
              </a:rPr>
              <a:t>Created by </a:t>
            </a:r>
          </a:p>
          <a:p>
            <a:pPr marL="342900" indent="-342900" algn="r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000" i="1">
                <a:latin typeface="Times" charset="0"/>
              </a:rPr>
              <a:t>Claude Hopkins</a:t>
            </a:r>
          </a:p>
        </p:txBody>
      </p:sp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313"/>
          <a:stretch>
            <a:fillRect/>
          </a:stretch>
        </p:blipFill>
        <p:spPr bwMode="auto">
          <a:xfrm>
            <a:off x="5943600" y="76200"/>
            <a:ext cx="3217863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914400" y="2819400"/>
            <a:ext cx="4724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n"/>
            </a:pPr>
            <a:r>
              <a:rPr lang="en-US" altLang="en-US" sz="2800" b="1">
                <a:latin typeface="Times" charset="0"/>
              </a:rPr>
              <a:t> Cereal </a:t>
            </a:r>
            <a:endParaRPr lang="en-US" altLang="en-US" sz="4000" b="1">
              <a:latin typeface="Times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l"/>
            </a:pPr>
            <a:endParaRPr lang="en-US" altLang="en-US" b="1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071970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3" autoUpdateAnimBg="0"/>
      <p:bldP spid="22534" grpId="0" autoUpdateAnimBg="0"/>
      <p:bldP spid="2254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772400" cy="1143000"/>
          </a:xfrm>
        </p:spPr>
        <p:txBody>
          <a:bodyPr/>
          <a:lstStyle/>
          <a:p>
            <a:r>
              <a:rPr lang="en-US" altLang="en-US" sz="4400"/>
              <a:t>Lasker’s Ads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81788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 Hopkins’ </a:t>
            </a:r>
            <a:r>
              <a:rPr lang="en-US" altLang="en-US" sz="2800" i="1"/>
              <a:t>“pre-emption”</a:t>
            </a:r>
            <a:endParaRPr lang="en-US" altLang="en-US" sz="280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63" y="228600"/>
            <a:ext cx="782637" cy="115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914400" y="2228850"/>
            <a:ext cx="47244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n"/>
            </a:pPr>
            <a:r>
              <a:rPr lang="en-US" altLang="en-US" sz="2800" b="1">
                <a:latin typeface="Times" charset="0"/>
              </a:rPr>
              <a:t> Baked Beans   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n"/>
            </a:pPr>
            <a:r>
              <a:rPr lang="en-US" altLang="en-US" sz="2800" b="1">
                <a:latin typeface="Times" charset="0"/>
              </a:rPr>
              <a:t> Cereal </a:t>
            </a:r>
            <a:endParaRPr lang="en-US" altLang="en-US" sz="4000" b="1">
              <a:latin typeface="Times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l"/>
            </a:pPr>
            <a:endParaRPr lang="en-US" altLang="en-US" b="1">
              <a:latin typeface="Times" charset="0"/>
            </a:endParaRPr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-7243"/>
          <a:stretch>
            <a:fillRect/>
          </a:stretch>
        </p:blipFill>
        <p:spPr bwMode="auto">
          <a:xfrm>
            <a:off x="5181600" y="228600"/>
            <a:ext cx="84613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2743200" y="228600"/>
            <a:ext cx="243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000" i="1">
                <a:latin typeface="Times" charset="0"/>
              </a:rPr>
              <a:t>Created by </a:t>
            </a:r>
          </a:p>
          <a:p>
            <a:pPr marL="342900" indent="-342900" algn="r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000" i="1">
                <a:latin typeface="Times" charset="0"/>
              </a:rPr>
              <a:t>Claude Hopkins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914400" y="3448050"/>
            <a:ext cx="47244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n"/>
            </a:pPr>
            <a:r>
              <a:rPr lang="en-US" altLang="en-US" sz="2800" b="1">
                <a:latin typeface="Times" charset="0"/>
              </a:rPr>
              <a:t> Shaving Cream </a:t>
            </a:r>
            <a:endParaRPr lang="en-US" altLang="en-US" sz="4000" b="1">
              <a:latin typeface="Times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l"/>
            </a:pPr>
            <a:endParaRPr lang="en-US" altLang="en-US" b="1">
              <a:latin typeface="Times" charset="0"/>
            </a:endParaRPr>
          </a:p>
        </p:txBody>
      </p:sp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4113" y="0"/>
            <a:ext cx="2757487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143833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772400" cy="1143000"/>
          </a:xfrm>
        </p:spPr>
        <p:txBody>
          <a:bodyPr/>
          <a:lstStyle/>
          <a:p>
            <a:r>
              <a:rPr lang="en-US" altLang="en-US" sz="4400"/>
              <a:t>Lasker’s Ads</a:t>
            </a: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81788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 Hopkins’ </a:t>
            </a:r>
            <a:r>
              <a:rPr lang="en-US" altLang="en-US" sz="2800" i="1"/>
              <a:t>“pre-emption”</a:t>
            </a:r>
          </a:p>
        </p:txBody>
      </p:sp>
      <p:pic>
        <p:nvPicPr>
          <p:cNvPr id="48132" name="Picture 10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63" y="228600"/>
            <a:ext cx="782637" cy="115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Rectangle 1029"/>
          <p:cNvSpPr>
            <a:spLocks noChangeArrowheads="1"/>
          </p:cNvSpPr>
          <p:nvPr/>
        </p:nvSpPr>
        <p:spPr bwMode="auto">
          <a:xfrm>
            <a:off x="914400" y="2228850"/>
            <a:ext cx="4724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n"/>
            </a:pPr>
            <a:r>
              <a:rPr lang="en-US" altLang="en-US" sz="2800" b="1">
                <a:latin typeface="Times" charset="0"/>
              </a:rPr>
              <a:t> Baked Beans   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n"/>
            </a:pPr>
            <a:r>
              <a:rPr lang="en-US" altLang="en-US" sz="2800" b="1">
                <a:latin typeface="Times" charset="0"/>
              </a:rPr>
              <a:t> Cereal </a:t>
            </a:r>
            <a:endParaRPr lang="en-US" altLang="en-US" sz="4000" b="1">
              <a:latin typeface="Times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l"/>
            </a:pPr>
            <a:endParaRPr lang="en-US" altLang="en-US" b="1">
              <a:latin typeface="Times" charset="0"/>
            </a:endParaRPr>
          </a:p>
        </p:txBody>
      </p:sp>
      <p:pic>
        <p:nvPicPr>
          <p:cNvPr id="48134" name="Picture 10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-7243"/>
          <a:stretch>
            <a:fillRect/>
          </a:stretch>
        </p:blipFill>
        <p:spPr bwMode="auto">
          <a:xfrm>
            <a:off x="5181600" y="228600"/>
            <a:ext cx="84613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135" name="Rectangle 1031"/>
          <p:cNvSpPr>
            <a:spLocks noChangeArrowheads="1"/>
          </p:cNvSpPr>
          <p:nvPr/>
        </p:nvSpPr>
        <p:spPr bwMode="auto">
          <a:xfrm>
            <a:off x="2743200" y="228600"/>
            <a:ext cx="243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000" i="1">
                <a:latin typeface="Times" charset="0"/>
              </a:rPr>
              <a:t>Created by </a:t>
            </a:r>
          </a:p>
          <a:p>
            <a:pPr marL="342900" indent="-342900" algn="r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000" i="1">
                <a:latin typeface="Times" charset="0"/>
              </a:rPr>
              <a:t>Claude Hopkins</a:t>
            </a:r>
          </a:p>
        </p:txBody>
      </p:sp>
      <p:sp>
        <p:nvSpPr>
          <p:cNvPr id="48136" name="Rectangle 1032"/>
          <p:cNvSpPr>
            <a:spLocks noChangeArrowheads="1"/>
          </p:cNvSpPr>
          <p:nvPr/>
        </p:nvSpPr>
        <p:spPr bwMode="auto">
          <a:xfrm>
            <a:off x="914400" y="3448050"/>
            <a:ext cx="4724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n"/>
            </a:pPr>
            <a:r>
              <a:rPr lang="en-US" altLang="en-US" sz="2800" b="1">
                <a:latin typeface="Times" charset="0"/>
              </a:rPr>
              <a:t> Shaving Cream</a:t>
            </a:r>
          </a:p>
        </p:txBody>
      </p:sp>
      <p:pic>
        <p:nvPicPr>
          <p:cNvPr id="48138" name="Picture 10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5375" y="-76200"/>
            <a:ext cx="269875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139" name="Rectangle 1035"/>
          <p:cNvSpPr>
            <a:spLocks noChangeArrowheads="1"/>
          </p:cNvSpPr>
          <p:nvPr/>
        </p:nvSpPr>
        <p:spPr bwMode="auto">
          <a:xfrm>
            <a:off x="914400" y="4038600"/>
            <a:ext cx="472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n"/>
            </a:pPr>
            <a:r>
              <a:rPr lang="en-US" altLang="en-US" sz="2800" b="1">
                <a:latin typeface="Times" charset="0"/>
              </a:rPr>
              <a:t> Orange Juice </a:t>
            </a:r>
            <a:endParaRPr lang="en-US" altLang="en-US" sz="4000" b="1">
              <a:latin typeface="Times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l"/>
            </a:pPr>
            <a:endParaRPr lang="en-US" altLang="en-US" b="1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74625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8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9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772400" cy="1143000"/>
          </a:xfrm>
        </p:spPr>
        <p:txBody>
          <a:bodyPr/>
          <a:lstStyle/>
          <a:p>
            <a:r>
              <a:rPr lang="en-US" altLang="en-US" sz="4400"/>
              <a:t>Lasker’s Ads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81788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 Hopkins’ </a:t>
            </a:r>
            <a:r>
              <a:rPr lang="en-US" altLang="en-US" sz="2800" i="1"/>
              <a:t>“pre-emption”</a:t>
            </a:r>
            <a:endParaRPr lang="en-US" altLang="en-US" sz="2800"/>
          </a:p>
        </p:txBody>
      </p:sp>
      <p:pic>
        <p:nvPicPr>
          <p:cNvPr id="49156" name="Picture 10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63" y="228600"/>
            <a:ext cx="782637" cy="115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Rectangle 1029"/>
          <p:cNvSpPr>
            <a:spLocks noChangeArrowheads="1"/>
          </p:cNvSpPr>
          <p:nvPr/>
        </p:nvSpPr>
        <p:spPr bwMode="auto">
          <a:xfrm>
            <a:off x="914400" y="2228850"/>
            <a:ext cx="47244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n"/>
            </a:pPr>
            <a:r>
              <a:rPr lang="en-US" altLang="en-US" sz="2800" b="1">
                <a:latin typeface="Times" charset="0"/>
              </a:rPr>
              <a:t> Baked Beans   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n"/>
            </a:pPr>
            <a:r>
              <a:rPr lang="en-US" altLang="en-US" sz="2800" b="1">
                <a:latin typeface="Times" charset="0"/>
              </a:rPr>
              <a:t> Cereal </a:t>
            </a:r>
            <a:endParaRPr lang="en-US" altLang="en-US" sz="4000" b="1">
              <a:latin typeface="Times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l"/>
            </a:pPr>
            <a:endParaRPr lang="en-US" altLang="en-US" b="1">
              <a:latin typeface="Times" charset="0"/>
            </a:endParaRPr>
          </a:p>
        </p:txBody>
      </p:sp>
      <p:pic>
        <p:nvPicPr>
          <p:cNvPr id="49158" name="Picture 10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-7243"/>
          <a:stretch>
            <a:fillRect/>
          </a:stretch>
        </p:blipFill>
        <p:spPr bwMode="auto">
          <a:xfrm>
            <a:off x="5181600" y="228600"/>
            <a:ext cx="84613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159" name="Rectangle 1031"/>
          <p:cNvSpPr>
            <a:spLocks noChangeArrowheads="1"/>
          </p:cNvSpPr>
          <p:nvPr/>
        </p:nvSpPr>
        <p:spPr bwMode="auto">
          <a:xfrm>
            <a:off x="2743200" y="228600"/>
            <a:ext cx="243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000" i="1">
                <a:latin typeface="Times" charset="0"/>
              </a:rPr>
              <a:t>Created by </a:t>
            </a:r>
          </a:p>
          <a:p>
            <a:pPr marL="342900" indent="-342900" algn="r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000" i="1">
                <a:latin typeface="Times" charset="0"/>
              </a:rPr>
              <a:t>Claude Hopkins</a:t>
            </a:r>
          </a:p>
        </p:txBody>
      </p:sp>
      <p:sp>
        <p:nvSpPr>
          <p:cNvPr id="49160" name="Rectangle 1032"/>
          <p:cNvSpPr>
            <a:spLocks noChangeArrowheads="1"/>
          </p:cNvSpPr>
          <p:nvPr/>
        </p:nvSpPr>
        <p:spPr bwMode="auto">
          <a:xfrm>
            <a:off x="914400" y="3448050"/>
            <a:ext cx="47244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n"/>
            </a:pPr>
            <a:r>
              <a:rPr lang="en-US" altLang="en-US" sz="2800" b="1" dirty="0">
                <a:latin typeface="Times" charset="0"/>
              </a:rPr>
              <a:t> Shaving Cream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n"/>
            </a:pPr>
            <a:r>
              <a:rPr lang="en-US" altLang="en-US" sz="2800" b="1" dirty="0">
                <a:latin typeface="Times" charset="0"/>
              </a:rPr>
              <a:t> Orange </a:t>
            </a:r>
            <a:r>
              <a:rPr lang="en-US" altLang="en-US" sz="2800" b="1" dirty="0" smtClean="0">
                <a:latin typeface="Times" charset="0"/>
              </a:rPr>
              <a:t>Juice- </a:t>
            </a:r>
            <a:r>
              <a:rPr lang="en-US" altLang="en-US" b="1" dirty="0" smtClean="0">
                <a:latin typeface="Times" charset="0"/>
              </a:rPr>
              <a:t>started an infatuation</a:t>
            </a:r>
            <a:endParaRPr lang="en-US" altLang="en-US" b="1" dirty="0">
              <a:latin typeface="Times" charset="0"/>
            </a:endParaRPr>
          </a:p>
        </p:txBody>
      </p:sp>
      <p:pic>
        <p:nvPicPr>
          <p:cNvPr id="49162" name="Picture 10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9575" y="1828800"/>
            <a:ext cx="36544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163" name="Rectangle 1035"/>
          <p:cNvSpPr>
            <a:spLocks noChangeArrowheads="1"/>
          </p:cNvSpPr>
          <p:nvPr/>
        </p:nvSpPr>
        <p:spPr bwMode="auto">
          <a:xfrm>
            <a:off x="914400" y="4953000"/>
            <a:ext cx="4267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n"/>
            </a:pPr>
            <a:r>
              <a:rPr lang="en-US" altLang="en-US" sz="2800" b="1" dirty="0">
                <a:latin typeface="Times" charset="0"/>
              </a:rPr>
              <a:t>Note: </a:t>
            </a:r>
            <a:r>
              <a:rPr lang="en-US" altLang="en-US" sz="2800" dirty="0">
                <a:latin typeface="Times" charset="0"/>
              </a:rPr>
              <a:t>when products are new, advertising about those products can be very interesting</a:t>
            </a:r>
            <a:r>
              <a:rPr lang="en-US" altLang="en-US" sz="2800" b="1" dirty="0">
                <a:latin typeface="Times" charset="0"/>
              </a:rPr>
              <a:t>.</a:t>
            </a:r>
            <a:endParaRPr lang="en-US" altLang="en-US" sz="4000" b="1" dirty="0">
              <a:latin typeface="Times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l"/>
            </a:pPr>
            <a:endParaRPr lang="en-US" altLang="en-US" b="1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485438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Advertising Overview</a:t>
            </a:r>
          </a:p>
          <a:p>
            <a:pPr lvl="0"/>
            <a:r>
              <a:rPr lang="en-US" dirty="0"/>
              <a:t>Really, really, really brief history of advertising (100 years in </a:t>
            </a:r>
            <a:r>
              <a:rPr lang="en-US" dirty="0" smtClean="0"/>
              <a:t>about 5 minutes)</a:t>
            </a:r>
            <a:endParaRPr lang="en-US" dirty="0"/>
          </a:p>
          <a:p>
            <a:pPr lvl="0"/>
            <a:r>
              <a:rPr lang="en-US" dirty="0"/>
              <a:t>Goals of advertising</a:t>
            </a:r>
          </a:p>
          <a:p>
            <a:pPr lvl="0"/>
            <a:r>
              <a:rPr lang="en-US" dirty="0"/>
              <a:t>Advertising appeals: Aristotle+ post-modern, Jib </a:t>
            </a:r>
            <a:r>
              <a:rPr lang="en-US" dirty="0" err="1"/>
              <a:t>Fowles</a:t>
            </a:r>
            <a:endParaRPr lang="en-US" dirty="0"/>
          </a:p>
          <a:p>
            <a:pPr lvl="0"/>
            <a:r>
              <a:rPr lang="en-US" dirty="0"/>
              <a:t>Advertising Strategy</a:t>
            </a:r>
          </a:p>
          <a:p>
            <a:pPr lvl="0"/>
            <a:r>
              <a:rPr lang="en-US" dirty="0"/>
              <a:t>Advertising Tactics (AKA “Deliverables”) traditional (print, </a:t>
            </a:r>
            <a:r>
              <a:rPr lang="en-US" dirty="0" err="1"/>
              <a:t>tv</a:t>
            </a:r>
            <a:r>
              <a:rPr lang="en-US" dirty="0"/>
              <a:t>, radio, billboards) and non-traditional (interactive, web-based, guerrilla)</a:t>
            </a:r>
          </a:p>
          <a:p>
            <a:pPr lvl="0"/>
            <a:r>
              <a:rPr lang="en-US" dirty="0"/>
              <a:t>Future-impact of  DVR’s, product placement, cell phones, </a:t>
            </a:r>
            <a:r>
              <a:rPr lang="en-US" dirty="0" err="1"/>
              <a:t>ap</a:t>
            </a:r>
            <a:r>
              <a:rPr lang="en-US" dirty="0"/>
              <a:t> </a:t>
            </a:r>
            <a:r>
              <a:rPr lang="en-US" dirty="0" smtClean="0"/>
              <a:t>advertising, shared value advertising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752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Early “Pull Advertising</a:t>
            </a:r>
            <a:r>
              <a:rPr lang="en-US" altLang="en-US" dirty="0" smtClean="0"/>
              <a:t>” Kennedy’s “reason why”</a:t>
            </a:r>
            <a:endParaRPr lang="en-US" alt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1314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/>
              <a:t> Elmo Calkins &amp; “Phoebe Snow”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 Dressed in white - “Road of Anthracite”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68600"/>
            <a:ext cx="6964363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43213"/>
            <a:ext cx="7162800" cy="378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73152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951609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763000" cy="1143000"/>
          </a:xfrm>
        </p:spPr>
        <p:txBody>
          <a:bodyPr/>
          <a:lstStyle/>
          <a:p>
            <a:r>
              <a:rPr lang="en-US" altLang="en-US"/>
              <a:t>JWT’s</a:t>
            </a:r>
            <a:r>
              <a:rPr lang="en-US" altLang="en-US" sz="3200"/>
              <a:t> </a:t>
            </a:r>
            <a:r>
              <a:rPr lang="en-US" altLang="en-US"/>
              <a:t>Creative/Business</a:t>
            </a:r>
            <a:r>
              <a:rPr lang="en-US" altLang="en-US" sz="3200"/>
              <a:t> </a:t>
            </a:r>
            <a:r>
              <a:rPr lang="en-US" altLang="en-US"/>
              <a:t>Team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1828800"/>
            <a:ext cx="3505200" cy="4572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/>
              <a:t> Helen Resor</a:t>
            </a:r>
            <a:endParaRPr lang="en-US" altLang="en-US" sz="3200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0" y="1905000"/>
            <a:ext cx="30035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5853" name="Group 13"/>
          <p:cNvGrpSpPr>
            <a:grpSpLocks/>
          </p:cNvGrpSpPr>
          <p:nvPr/>
        </p:nvGrpSpPr>
        <p:grpSpPr bwMode="auto">
          <a:xfrm>
            <a:off x="2971800" y="1981200"/>
            <a:ext cx="5830888" cy="3581400"/>
            <a:chOff x="1872" y="1248"/>
            <a:chExt cx="3673" cy="2256"/>
          </a:xfrm>
        </p:grpSpPr>
        <p:pic>
          <p:nvPicPr>
            <p:cNvPr id="35846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22130" r="7755"/>
            <a:stretch>
              <a:fillRect/>
            </a:stretch>
          </p:blipFill>
          <p:spPr bwMode="auto">
            <a:xfrm>
              <a:off x="4218" y="1248"/>
              <a:ext cx="1327" cy="2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847" name="Rectangle 7"/>
            <p:cNvSpPr>
              <a:spLocks noChangeArrowheads="1"/>
            </p:cNvSpPr>
            <p:nvPr/>
          </p:nvSpPr>
          <p:spPr bwMode="auto">
            <a:xfrm>
              <a:off x="1872" y="2976"/>
              <a:ext cx="220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n"/>
              </a:pPr>
              <a:r>
                <a:rPr lang="en-US" altLang="en-US" sz="3600" b="1">
                  <a:latin typeface="Times" charset="0"/>
                </a:rPr>
                <a:t> Stanley Resor</a:t>
              </a:r>
              <a:endParaRPr lang="en-US" altLang="en-US" sz="3200" b="1">
                <a:latin typeface="Times" charset="0"/>
              </a:endParaRPr>
            </a:p>
          </p:txBody>
        </p:sp>
      </p:grp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2667000" y="2514600"/>
            <a:ext cx="4038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l"/>
            </a:pPr>
            <a:r>
              <a:rPr lang="en-US" altLang="en-US" sz="2800" b="1">
                <a:latin typeface="Times" charset="0"/>
              </a:rPr>
              <a:t> HS Valedictorian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l"/>
            </a:pPr>
            <a:r>
              <a:rPr lang="en-US" altLang="en-US" sz="2800" b="1">
                <a:latin typeface="Times" charset="0"/>
              </a:rPr>
              <a:t> Strong writing -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2667000" y="5410200"/>
            <a:ext cx="403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l"/>
            </a:pPr>
            <a:r>
              <a:rPr lang="en-US" altLang="en-US" sz="2800" b="1">
                <a:latin typeface="Times" charset="0"/>
              </a:rPr>
              <a:t> Professionalism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l"/>
            </a:pPr>
            <a:r>
              <a:rPr lang="en-US" altLang="en-US" sz="2800" b="1">
                <a:latin typeface="Times" charset="0"/>
              </a:rPr>
              <a:t> Partnership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2667000" y="4267200"/>
            <a:ext cx="403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l"/>
            </a:pPr>
            <a:r>
              <a:rPr lang="en-US" altLang="en-US" sz="2800" b="1">
                <a:latin typeface="Times" charset="0"/>
              </a:rPr>
              <a:t> Suffrage Leader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3717925" y="3406775"/>
            <a:ext cx="2606675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 i="1"/>
              <a:t>“A skin you  love to touch"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77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35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uild="p" autoUpdateAnimBg="0" advAuto="0"/>
      <p:bldP spid="35848" grpId="0" build="p" bldLvl="2" autoUpdateAnimBg="0"/>
      <p:bldP spid="35849" grpId="0" build="p" bldLvl="2" autoUpdateAnimBg="0"/>
      <p:bldP spid="35850" grpId="0" autoUpdateAnimBg="0"/>
      <p:bldP spid="3585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763000" cy="1143000"/>
          </a:xfrm>
        </p:spPr>
        <p:txBody>
          <a:bodyPr/>
          <a:lstStyle/>
          <a:p>
            <a:r>
              <a:rPr lang="en-US" altLang="en-US"/>
              <a:t>JWT’s</a:t>
            </a:r>
            <a:r>
              <a:rPr lang="en-US" altLang="en-US" sz="3200"/>
              <a:t> </a:t>
            </a:r>
            <a:r>
              <a:rPr lang="en-US" altLang="en-US"/>
              <a:t>Creative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0" y="1905000"/>
            <a:ext cx="30035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8375" name="Group 7"/>
          <p:cNvGrpSpPr>
            <a:grpSpLocks/>
          </p:cNvGrpSpPr>
          <p:nvPr/>
        </p:nvGrpSpPr>
        <p:grpSpPr bwMode="auto">
          <a:xfrm>
            <a:off x="4800600" y="304800"/>
            <a:ext cx="4191000" cy="6400800"/>
            <a:chOff x="3120" y="96"/>
            <a:chExt cx="2640" cy="4032"/>
          </a:xfrm>
        </p:grpSpPr>
        <p:grpSp>
          <p:nvGrpSpPr>
            <p:cNvPr id="58376" name="Group 8"/>
            <p:cNvGrpSpPr>
              <a:grpSpLocks/>
            </p:cNvGrpSpPr>
            <p:nvPr/>
          </p:nvGrpSpPr>
          <p:grpSpPr bwMode="auto">
            <a:xfrm>
              <a:off x="3120" y="96"/>
              <a:ext cx="2640" cy="3600"/>
              <a:chOff x="2352" y="1008"/>
              <a:chExt cx="2640" cy="3600"/>
            </a:xfrm>
          </p:grpSpPr>
          <p:sp>
            <p:nvSpPr>
              <p:cNvPr id="58377" name="Rectangle 9"/>
              <p:cNvSpPr>
                <a:spLocks noChangeArrowheads="1"/>
              </p:cNvSpPr>
              <p:nvPr/>
            </p:nvSpPr>
            <p:spPr bwMode="auto">
              <a:xfrm>
                <a:off x="2352" y="1008"/>
                <a:ext cx="2640" cy="3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8378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 t="1445"/>
              <a:stretch>
                <a:fillRect/>
              </a:stretch>
            </p:blipFill>
            <p:spPr bwMode="auto">
              <a:xfrm>
                <a:off x="2448" y="1056"/>
                <a:ext cx="2499" cy="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8379" name="Text Box 11"/>
            <p:cNvSpPr txBox="1">
              <a:spLocks noChangeArrowheads="1"/>
            </p:cNvSpPr>
            <p:nvPr/>
          </p:nvSpPr>
          <p:spPr bwMode="auto">
            <a:xfrm>
              <a:off x="3216" y="3564"/>
              <a:ext cx="2544" cy="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40000"/>
                </a:lnSpc>
                <a:spcBef>
                  <a:spcPct val="50000"/>
                </a:spcBef>
              </a:pPr>
              <a:r>
                <a:rPr kumimoji="0" lang="en-US" altLang="en-US">
                  <a:latin typeface="Times" charset="0"/>
                </a:rPr>
                <a:t>JWT Understood </a:t>
              </a:r>
            </a:p>
            <a:p>
              <a:pPr algn="r">
                <a:lnSpc>
                  <a:spcPct val="40000"/>
                </a:lnSpc>
                <a:spcBef>
                  <a:spcPct val="50000"/>
                </a:spcBef>
              </a:pPr>
              <a:r>
                <a:rPr kumimoji="0" lang="en-US" altLang="en-US">
                  <a:latin typeface="Times" charset="0"/>
                </a:rPr>
                <a:t>the Power of Testimonials</a:t>
              </a:r>
            </a:p>
            <a:p>
              <a:pPr algn="r">
                <a:lnSpc>
                  <a:spcPct val="40000"/>
                </a:lnSpc>
                <a:spcBef>
                  <a:spcPct val="50000"/>
                </a:spcBef>
              </a:pPr>
              <a:r>
                <a:rPr kumimoji="0" lang="en-US" altLang="en-US">
                  <a:latin typeface="Times" charset="0"/>
                </a:rPr>
                <a:t>and Celebrity Endorsement.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08074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5181600" y="1962150"/>
            <a:ext cx="37338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n"/>
            </a:pPr>
            <a:r>
              <a:rPr lang="en-US" altLang="en-US" sz="3600" b="1">
                <a:latin typeface="Times" charset="0"/>
              </a:rPr>
              <a:t> Pushing Plymouth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l"/>
            </a:pPr>
            <a:r>
              <a:rPr lang="en-US" altLang="en-US" sz="3200" b="1">
                <a:latin typeface="Times" charset="0"/>
              </a:rPr>
              <a:t> Positioning and competing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2" charset="2"/>
              <a:buChar char="l"/>
            </a:pPr>
            <a:r>
              <a:rPr lang="en-US" altLang="en-US" sz="3200" b="1">
                <a:latin typeface="Times" charset="0"/>
              </a:rPr>
              <a:t> Works best when times are tough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pPr algn="ctr"/>
            <a:r>
              <a:rPr lang="en-US" altLang="en-US" sz="5400"/>
              <a:t>“Pull” vs. “Push”</a:t>
            </a:r>
            <a:endParaRPr lang="en-US" altLang="en-US" sz="44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62150"/>
            <a:ext cx="3581400" cy="4438650"/>
          </a:xfrm>
        </p:spPr>
        <p:txBody>
          <a:bodyPr/>
          <a:lstStyle/>
          <a:p>
            <a:r>
              <a:rPr lang="en-US" altLang="en-US"/>
              <a:t> Example: Jordan</a:t>
            </a:r>
          </a:p>
          <a:p>
            <a:pPr lvl="1"/>
            <a:r>
              <a:rPr lang="en-US" altLang="en-US"/>
              <a:t> Imagery and “word magic”</a:t>
            </a:r>
          </a:p>
          <a:p>
            <a:pPr lvl="1"/>
            <a:r>
              <a:rPr lang="en-US" altLang="en-US"/>
              <a:t> Works best when times are good</a:t>
            </a:r>
          </a:p>
        </p:txBody>
      </p:sp>
      <p:grpSp>
        <p:nvGrpSpPr>
          <p:cNvPr id="28682" name="Group 10"/>
          <p:cNvGrpSpPr>
            <a:grpSpLocks/>
          </p:cNvGrpSpPr>
          <p:nvPr/>
        </p:nvGrpSpPr>
        <p:grpSpPr bwMode="auto">
          <a:xfrm>
            <a:off x="533400" y="1752600"/>
            <a:ext cx="3505200" cy="4799013"/>
            <a:chOff x="288" y="1104"/>
            <a:chExt cx="2208" cy="3023"/>
          </a:xfrm>
        </p:grpSpPr>
        <p:pic>
          <p:nvPicPr>
            <p:cNvPr id="28676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104"/>
              <a:ext cx="2177" cy="3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336" y="1152"/>
              <a:ext cx="2160" cy="292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81" name="Group 9"/>
          <p:cNvGrpSpPr>
            <a:grpSpLocks/>
          </p:cNvGrpSpPr>
          <p:nvPr/>
        </p:nvGrpSpPr>
        <p:grpSpPr bwMode="auto">
          <a:xfrm>
            <a:off x="5181600" y="1752600"/>
            <a:ext cx="3733800" cy="4795838"/>
            <a:chOff x="3216" y="1104"/>
            <a:chExt cx="2352" cy="3021"/>
          </a:xfrm>
        </p:grpSpPr>
        <p:pic>
          <p:nvPicPr>
            <p:cNvPr id="2867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152"/>
              <a:ext cx="2239" cy="2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3216" y="1104"/>
              <a:ext cx="2352" cy="2928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777675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8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build="p" bldLvl="2" autoUpdateAnimBg="0"/>
      <p:bldP spid="28675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04800"/>
            <a:ext cx="8737600" cy="1143000"/>
          </a:xfrm>
        </p:spPr>
        <p:txBody>
          <a:bodyPr/>
          <a:lstStyle/>
          <a:p>
            <a:r>
              <a:rPr lang="en-US" altLang="en-US"/>
              <a:t>John Caples’ Direct Approach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22800" y="1885950"/>
            <a:ext cx="4521200" cy="4171950"/>
          </a:xfrm>
        </p:spPr>
        <p:txBody>
          <a:bodyPr>
            <a:normAutofit/>
          </a:bodyPr>
          <a:lstStyle/>
          <a:p>
            <a:r>
              <a:rPr lang="en-US" altLang="en-US" sz="3200"/>
              <a:t> Father of Direct</a:t>
            </a:r>
          </a:p>
          <a:p>
            <a:pPr lvl="1"/>
            <a:r>
              <a:rPr lang="en-US" altLang="en-US" sz="2800" b="0" u="sng"/>
              <a:t>www.caples .org</a:t>
            </a:r>
            <a:endParaRPr lang="en-US" altLang="en-US" sz="2800" b="0"/>
          </a:p>
          <a:p>
            <a:pPr lvl="1"/>
            <a:r>
              <a:rPr lang="en-US" altLang="en-US" sz="2800" b="0"/>
              <a:t>Major awards for direct response marketing</a:t>
            </a:r>
            <a:endParaRPr lang="en-US" altLang="en-US" sz="2800"/>
          </a:p>
          <a:p>
            <a:r>
              <a:rPr lang="en-US" altLang="en-US" sz="3200"/>
              <a:t> Learned and Shared Lessons of Direct</a:t>
            </a:r>
          </a:p>
          <a:p>
            <a:pPr lvl="1"/>
            <a:r>
              <a:rPr lang="en-US" altLang="en-US" sz="2800" b="0"/>
              <a:t>Initial Involvement</a:t>
            </a:r>
          </a:p>
          <a:p>
            <a:pPr lvl="1"/>
            <a:r>
              <a:rPr lang="en-US" altLang="en-US" sz="2800" b="0"/>
              <a:t>Best delivery of benefit</a:t>
            </a:r>
            <a:endParaRPr lang="en-US" altLang="en-US" sz="2800"/>
          </a:p>
        </p:txBody>
      </p:sp>
      <p:pic>
        <p:nvPicPr>
          <p:cNvPr id="62470" name="Picture 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457200" y="1905000"/>
            <a:ext cx="4013200" cy="3321050"/>
          </a:xfrm>
        </p:spPr>
      </p:pic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457200" y="5238750"/>
            <a:ext cx="4267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3200" b="1">
                <a:latin typeface="Times" charset="0"/>
              </a:rPr>
              <a:t>John Caples of BBDO</a:t>
            </a:r>
            <a:endParaRPr lang="en-US" altLang="en-US" sz="3600" b="1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133170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62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build="p" bldLvl="2" autoUpdateAnimBg="0"/>
      <p:bldP spid="62470" grpId="0" autoUpdateAnimBg="0"/>
      <p:bldP spid="6247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04800"/>
            <a:ext cx="8737600" cy="1143000"/>
          </a:xfrm>
        </p:spPr>
        <p:txBody>
          <a:bodyPr/>
          <a:lstStyle/>
          <a:p>
            <a:r>
              <a:rPr lang="en-US" altLang="en-US"/>
              <a:t>John Caples</a:t>
            </a:r>
          </a:p>
        </p:txBody>
      </p:sp>
      <p:pic>
        <p:nvPicPr>
          <p:cNvPr id="63492" name="Picture 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457200" y="1905000"/>
            <a:ext cx="4013200" cy="3321050"/>
          </a:xfrm>
        </p:spPr>
      </p:pic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457200" y="5238750"/>
            <a:ext cx="4267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3200" b="1">
                <a:latin typeface="Times" charset="0"/>
              </a:rPr>
              <a:t>John Caples of BBDO</a:t>
            </a:r>
            <a:endParaRPr lang="en-US" altLang="en-US" sz="3600" b="1">
              <a:latin typeface="Times" charset="0"/>
            </a:endParaRPr>
          </a:p>
        </p:txBody>
      </p:sp>
      <p:grpSp>
        <p:nvGrpSpPr>
          <p:cNvPr id="63498" name="Group 10"/>
          <p:cNvGrpSpPr>
            <a:grpSpLocks/>
          </p:cNvGrpSpPr>
          <p:nvPr/>
        </p:nvGrpSpPr>
        <p:grpSpPr bwMode="auto">
          <a:xfrm>
            <a:off x="4491038" y="565150"/>
            <a:ext cx="4602162" cy="6292850"/>
            <a:chOff x="3168" y="1039"/>
            <a:chExt cx="2400" cy="3281"/>
          </a:xfrm>
        </p:grpSpPr>
        <p:pic>
          <p:nvPicPr>
            <p:cNvPr id="6349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039"/>
              <a:ext cx="2329" cy="3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497" name="Rectangle 9"/>
            <p:cNvSpPr>
              <a:spLocks noChangeArrowheads="1"/>
            </p:cNvSpPr>
            <p:nvPr/>
          </p:nvSpPr>
          <p:spPr bwMode="auto">
            <a:xfrm>
              <a:off x="3168" y="1056"/>
              <a:ext cx="2400" cy="32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0151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381000"/>
            <a:ext cx="8509000" cy="1143000"/>
          </a:xfrm>
        </p:spPr>
        <p:txBody>
          <a:bodyPr/>
          <a:lstStyle/>
          <a:p>
            <a:r>
              <a:rPr lang="en-US" altLang="en-US"/>
              <a:t>Ray Rubicam </a:t>
            </a:r>
            <a:r>
              <a:rPr lang="en-US" altLang="en-US" sz="3200"/>
              <a:t>(</a:t>
            </a:r>
            <a:r>
              <a:rPr lang="en-US" altLang="en-US"/>
              <a:t>Y</a:t>
            </a:r>
            <a:r>
              <a:rPr lang="en-US" altLang="en-US" sz="3200"/>
              <a:t>oung</a:t>
            </a:r>
            <a:r>
              <a:rPr lang="en-US" altLang="en-US" sz="2800"/>
              <a:t> </a:t>
            </a:r>
            <a:r>
              <a:rPr lang="en-US" altLang="en-US"/>
              <a:t>&amp;</a:t>
            </a:r>
            <a:r>
              <a:rPr lang="en-US" altLang="en-US" sz="2400"/>
              <a:t> </a:t>
            </a:r>
            <a:r>
              <a:rPr lang="en-US" altLang="en-US"/>
              <a:t>R</a:t>
            </a:r>
            <a:r>
              <a:rPr lang="en-US" altLang="en-US" sz="3200"/>
              <a:t>ubicam)</a:t>
            </a:r>
            <a:endParaRPr lang="en-US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752600"/>
            <a:ext cx="4419600" cy="4171950"/>
          </a:xfrm>
        </p:spPr>
        <p:txBody>
          <a:bodyPr>
            <a:normAutofit fontScale="92500"/>
          </a:bodyPr>
          <a:lstStyle/>
          <a:p>
            <a:r>
              <a:rPr lang="en-US" altLang="en-US" sz="3200"/>
              <a:t> Creative Control of Advertising</a:t>
            </a:r>
          </a:p>
          <a:p>
            <a:r>
              <a:rPr lang="en-US" altLang="en-US" sz="3200"/>
              <a:t> Used Research w. George Gallup</a:t>
            </a:r>
          </a:p>
          <a:p>
            <a:r>
              <a:rPr lang="en-US" altLang="en-US" sz="3200"/>
              <a:t> Writer/Art Director Team - New Standard</a:t>
            </a:r>
          </a:p>
          <a:p>
            <a:r>
              <a:rPr lang="en-US" altLang="en-US" sz="3200"/>
              <a:t> Ethical Behavior</a:t>
            </a:r>
          </a:p>
          <a:p>
            <a:r>
              <a:rPr lang="en-US" altLang="en-US" sz="3200"/>
              <a:t> First Modern Agency</a:t>
            </a: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025" y="1828800"/>
            <a:ext cx="3716338" cy="289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15995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381000"/>
            <a:ext cx="8509000" cy="1143000"/>
          </a:xfrm>
        </p:spPr>
        <p:txBody>
          <a:bodyPr/>
          <a:lstStyle/>
          <a:p>
            <a:r>
              <a:rPr lang="en-US" altLang="en-US"/>
              <a:t>Ray Rubicam</a:t>
            </a: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025" y="1828800"/>
            <a:ext cx="3716338" cy="289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7349" name="Group 5"/>
          <p:cNvGrpSpPr>
            <a:grpSpLocks/>
          </p:cNvGrpSpPr>
          <p:nvPr/>
        </p:nvGrpSpPr>
        <p:grpSpPr bwMode="auto">
          <a:xfrm>
            <a:off x="4572000" y="381000"/>
            <a:ext cx="4429125" cy="6397625"/>
            <a:chOff x="432" y="1056"/>
            <a:chExt cx="2160" cy="3120"/>
          </a:xfrm>
        </p:grpSpPr>
        <p:pic>
          <p:nvPicPr>
            <p:cNvPr id="5735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" y="1056"/>
              <a:ext cx="2143" cy="3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351" name="Rectangle 7"/>
            <p:cNvSpPr>
              <a:spLocks noChangeArrowheads="1"/>
            </p:cNvSpPr>
            <p:nvPr/>
          </p:nvSpPr>
          <p:spPr bwMode="auto">
            <a:xfrm>
              <a:off x="432" y="1056"/>
              <a:ext cx="2160" cy="30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304800" y="5334000"/>
            <a:ext cx="40386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kumimoji="0" lang="en-US" altLang="en-US" b="1">
                <a:latin typeface="Times" charset="0"/>
              </a:rPr>
              <a:t>This Ad was done in 1939!</a:t>
            </a:r>
            <a:r>
              <a:rPr kumimoji="0" lang="en-US" altLang="en-US">
                <a:latin typeface="Times" charset="0"/>
              </a:rPr>
              <a:t> </a:t>
            </a:r>
          </a:p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kumimoji="0" lang="en-US" altLang="en-US">
                <a:latin typeface="Times" charset="0"/>
              </a:rPr>
              <a:t>Power of Words + Visual</a:t>
            </a:r>
          </a:p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kumimoji="0" lang="en-US" altLang="en-US">
                <a:latin typeface="Times" charset="0"/>
              </a:rPr>
              <a:t>Still looks contemporary.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99194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US" altLang="en-US"/>
              <a:t>Advertising Goes to War!!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885950"/>
            <a:ext cx="4292600" cy="4171950"/>
          </a:xfrm>
        </p:spPr>
        <p:txBody>
          <a:bodyPr/>
          <a:lstStyle/>
          <a:p>
            <a:r>
              <a:rPr lang="en-US" altLang="en-US"/>
              <a:t> War Advertising Council</a:t>
            </a:r>
          </a:p>
        </p:txBody>
      </p:sp>
      <p:pic>
        <p:nvPicPr>
          <p:cNvPr id="33798" name="Picture 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685800" y="1866900"/>
            <a:ext cx="3252788" cy="4381500"/>
          </a:xfrm>
        </p:spPr>
      </p:pic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4318000" y="4933950"/>
            <a:ext cx="4826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n"/>
            </a:pPr>
            <a:r>
              <a:rPr lang="en-US" altLang="en-US" sz="3600" b="1">
                <a:latin typeface="Times" charset="0"/>
              </a:rPr>
              <a:t> Image Advertising (product shortages)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4343400" y="3200400"/>
            <a:ext cx="4292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n"/>
            </a:pPr>
            <a:r>
              <a:rPr lang="en-US" altLang="en-US" sz="3600" b="1">
                <a:latin typeface="Times" charset="0"/>
              </a:rPr>
              <a:t> Part of Social Change - women in work force</a:t>
            </a:r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3251200" cy="442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3365500" cy="440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888115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 bldLvl="2" autoUpdateAnimBg="0"/>
      <p:bldP spid="33798" grpId="0" autoUpdateAnimBg="0"/>
      <p:bldP spid="33801" grpId="0" autoUpdateAnimBg="0"/>
      <p:bldP spid="3380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8001000" cy="1143000"/>
          </a:xfrm>
          <a:noFill/>
          <a:ln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normAutofit fontScale="90000"/>
          </a:bodyPr>
          <a:lstStyle/>
          <a:p>
            <a:pPr algn="ctr"/>
            <a:r>
              <a:rPr lang="en-US" altLang="en-US" sz="4800" u="sng"/>
              <a:t>The</a:t>
            </a:r>
            <a:r>
              <a:rPr lang="en-US" altLang="en-US" sz="4800"/>
              <a:t> New Ad Medium -   			Television!!</a:t>
            </a:r>
            <a:endParaRPr lang="en-US" altLang="en-US" sz="440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2438400"/>
            <a:ext cx="5715000" cy="4114800"/>
          </a:xfrm>
          <a:noFill/>
          <a:ln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altLang="en-US"/>
              <a:t> Increased Post-War  		Consumption</a:t>
            </a:r>
          </a:p>
          <a:p>
            <a:pPr>
              <a:lnSpc>
                <a:spcPct val="90000"/>
              </a:lnSpc>
            </a:pPr>
            <a:r>
              <a:rPr lang="en-US" altLang="en-US"/>
              <a:t> Increased Ad Spending 		(up 300%!)</a:t>
            </a:r>
          </a:p>
          <a:p>
            <a:pPr>
              <a:lnSpc>
                <a:spcPct val="90000"/>
              </a:lnSpc>
            </a:pPr>
            <a:r>
              <a:rPr lang="en-US" altLang="en-US"/>
              <a:t> Increased Agency Size</a:t>
            </a:r>
          </a:p>
          <a:p>
            <a:pPr>
              <a:lnSpc>
                <a:spcPct val="90000"/>
              </a:lnSpc>
            </a:pPr>
            <a:r>
              <a:rPr lang="en-US" altLang="en-US"/>
              <a:t> “Modern” age of 			advertising begins...</a:t>
            </a:r>
            <a:endParaRPr lang="en-US" altLang="en-US" sz="400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684" r="12726"/>
          <a:stretch>
            <a:fillRect/>
          </a:stretch>
        </p:blipFill>
        <p:spPr bwMode="auto">
          <a:xfrm>
            <a:off x="457200" y="1828800"/>
            <a:ext cx="32766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291003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the record state that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discussion will focus on the HISTORY of advertising,  NOT on-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Whether advertising should exist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relative evils of advertising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Whether advertising manipulates consumers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Or, if advertising should be banned.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250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763000" cy="1143000"/>
          </a:xfrm>
          <a:noFill/>
          <a:ln/>
        </p:spPr>
        <p:txBody>
          <a:bodyPr lIns="92075" tIns="46038" rIns="92075" bIns="46038">
            <a:normAutofit fontScale="90000"/>
          </a:bodyPr>
          <a:lstStyle/>
          <a:p>
            <a:r>
              <a:rPr lang="en-US" altLang="en-US" sz="4800" dirty="0"/>
              <a:t>The Creative Revolution</a:t>
            </a:r>
            <a:r>
              <a:rPr lang="en-US" altLang="en-US" sz="4800" dirty="0" smtClean="0"/>
              <a:t>: As society changes so does advertising</a:t>
            </a:r>
            <a:endParaRPr lang="en-US" altLang="en-US" sz="48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00250"/>
            <a:ext cx="8610600" cy="417195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80000"/>
              </a:lnSpc>
            </a:pPr>
            <a:r>
              <a:rPr lang="en-US" altLang="en-US" sz="4400"/>
              <a:t> 1960-1969 - Cultural Forces</a:t>
            </a:r>
          </a:p>
          <a:p>
            <a:pPr lvl="1">
              <a:lnSpc>
                <a:spcPct val="70000"/>
              </a:lnSpc>
            </a:pPr>
            <a:r>
              <a:rPr lang="en-US" altLang="en-US" sz="4400"/>
              <a:t> </a:t>
            </a:r>
            <a:r>
              <a:rPr lang="en-US" altLang="en-US" sz="4000"/>
              <a:t>Countercultural movements</a:t>
            </a:r>
            <a:endParaRPr lang="en-US" altLang="en-US" sz="4400"/>
          </a:p>
          <a:p>
            <a:pPr lvl="2">
              <a:lnSpc>
                <a:spcPct val="70000"/>
              </a:lnSpc>
            </a:pPr>
            <a:r>
              <a:rPr lang="en-US" altLang="en-US" sz="3600"/>
              <a:t>“Break the rules”</a:t>
            </a:r>
            <a:endParaRPr lang="en-US" altLang="en-US" sz="4000"/>
          </a:p>
          <a:p>
            <a:pPr>
              <a:lnSpc>
                <a:spcPct val="70000"/>
              </a:lnSpc>
            </a:pPr>
            <a:r>
              <a:rPr lang="en-US" altLang="en-US" sz="4800"/>
              <a:t> </a:t>
            </a:r>
            <a:r>
              <a:rPr lang="en-US" altLang="en-US" sz="4400"/>
              <a:t> 1950-1969 - Business Forces</a:t>
            </a:r>
            <a:endParaRPr lang="en-US" altLang="en-US" sz="4800"/>
          </a:p>
          <a:p>
            <a:pPr lvl="1">
              <a:lnSpc>
                <a:spcPct val="70000"/>
              </a:lnSpc>
            </a:pPr>
            <a:r>
              <a:rPr lang="en-US" altLang="en-US" sz="4400"/>
              <a:t> </a:t>
            </a:r>
            <a:r>
              <a:rPr lang="en-US" altLang="en-US" sz="4000"/>
              <a:t>A New Breed of Agencies</a:t>
            </a:r>
          </a:p>
          <a:p>
            <a:pPr lvl="1">
              <a:lnSpc>
                <a:spcPct val="70000"/>
              </a:lnSpc>
            </a:pPr>
            <a:r>
              <a:rPr lang="en-US" altLang="en-US" sz="4000"/>
              <a:t> A New communication style</a:t>
            </a:r>
          </a:p>
          <a:p>
            <a:pPr lvl="1">
              <a:lnSpc>
                <a:spcPct val="70000"/>
              </a:lnSpc>
            </a:pPr>
            <a:r>
              <a:rPr lang="en-US" altLang="en-US" sz="4000"/>
              <a:t> Three Influential individuals...</a:t>
            </a:r>
            <a:endParaRPr lang="en-US" altLang="en-US" sz="480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874320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3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Three Key Individuals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2600" y="1905000"/>
            <a:ext cx="3352800" cy="3581400"/>
          </a:xfrm>
        </p:spPr>
        <p:txBody>
          <a:bodyPr>
            <a:normAutofit fontScale="92500"/>
          </a:bodyPr>
          <a:lstStyle/>
          <a:p>
            <a:r>
              <a:rPr lang="en-US" altLang="en-US" sz="4400"/>
              <a:t> Bill Bernbach, </a:t>
            </a:r>
            <a:r>
              <a:rPr lang="en-US" altLang="en-US" sz="4400" b="0"/>
              <a:t>Doyle Dane Bernbach (DDB)</a:t>
            </a:r>
            <a:endParaRPr lang="en-US" altLang="en-US" sz="440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74863"/>
            <a:ext cx="4773613" cy="325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735350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191000" y="1752600"/>
            <a:ext cx="4572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n"/>
            </a:pPr>
            <a:r>
              <a:rPr lang="en-US" altLang="en-US" sz="4800" b="1"/>
              <a:t> Leo Burnett, </a:t>
            </a:r>
            <a:r>
              <a:rPr lang="en-US" altLang="en-US" sz="4800"/>
              <a:t>Chicago, IL</a:t>
            </a:r>
            <a:endParaRPr lang="en-US" altLang="en-US" sz="4400" b="1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57200" y="914400"/>
            <a:ext cx="8077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4400">
                <a:solidFill>
                  <a:schemeClr val="tx2"/>
                </a:solidFill>
                <a:latin typeface="Arial Black" charset="0"/>
              </a:rPr>
              <a:t>Three Key Individuals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33020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191000" y="3505200"/>
            <a:ext cx="3216275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 i="1"/>
              <a:t>“If you reach for the stars, you might not get one, but you won’t come up with a handful of mud, either.”</a:t>
            </a:r>
            <a:endParaRPr lang="en-US" altLang="en-US"/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5225" y="4267200"/>
            <a:ext cx="147637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49282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2949" t="4253" r="15825" b="4253"/>
          <a:stretch>
            <a:fillRect/>
          </a:stretch>
        </p:blipFill>
        <p:spPr bwMode="auto">
          <a:xfrm>
            <a:off x="1066800" y="1981200"/>
            <a:ext cx="2514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31051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18" name="Group 10"/>
          <p:cNvGrpSpPr>
            <a:grpSpLocks/>
          </p:cNvGrpSpPr>
          <p:nvPr/>
        </p:nvGrpSpPr>
        <p:grpSpPr bwMode="auto">
          <a:xfrm>
            <a:off x="381000" y="1828800"/>
            <a:ext cx="3733800" cy="4953000"/>
            <a:chOff x="240" y="1104"/>
            <a:chExt cx="2400" cy="3168"/>
          </a:xfrm>
        </p:grpSpPr>
        <p:pic>
          <p:nvPicPr>
            <p:cNvPr id="17416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" y="1104"/>
              <a:ext cx="2376" cy="3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240" y="1104"/>
              <a:ext cx="2400" cy="31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191000" y="1905000"/>
            <a:ext cx="449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n"/>
            </a:pPr>
            <a:r>
              <a:rPr lang="en-US" altLang="en-US" sz="4400" b="1"/>
              <a:t> David Ogilvy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33400" y="914400"/>
            <a:ext cx="8077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4400">
                <a:solidFill>
                  <a:schemeClr val="tx2"/>
                </a:solidFill>
                <a:latin typeface="Arial Black" charset="0"/>
              </a:rPr>
              <a:t>Three Key Individuals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4191000" y="2667000"/>
            <a:ext cx="4495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l"/>
            </a:pPr>
            <a:r>
              <a:rPr lang="en-US" altLang="en-US" sz="4000"/>
              <a:t> Came from UK to start agency – </a:t>
            </a:r>
            <a:r>
              <a:rPr lang="en-US" altLang="en-US" sz="4000" i="1"/>
              <a:t>Ogilvy &amp; Mather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l"/>
            </a:pPr>
            <a:r>
              <a:rPr lang="en-US" altLang="en-US" sz="4000"/>
              <a:t> Wrote books about advertising</a:t>
            </a:r>
            <a:endParaRPr lang="en-US" altLang="en-US" sz="4000" b="1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308050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7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 build="p" bldLvl="2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96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4925" y="1828800"/>
            <a:ext cx="380047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en-US"/>
              <a:t>The DDB Style: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4495800" cy="1295400"/>
          </a:xfrm>
        </p:spPr>
        <p:txBody>
          <a:bodyPr>
            <a:normAutofit/>
          </a:bodyPr>
          <a:lstStyle/>
          <a:p>
            <a:r>
              <a:rPr lang="en-US" altLang="en-US" sz="3600" b="1" dirty="0"/>
              <a:t>Jamaica </a:t>
            </a:r>
            <a:r>
              <a:rPr lang="en-US" altLang="en-US" sz="3600" dirty="0"/>
              <a:t>- one word and a </a:t>
            </a:r>
            <a:r>
              <a:rPr lang="en-US" altLang="en-US" sz="3600" dirty="0" smtClean="0"/>
              <a:t>visual</a:t>
            </a:r>
            <a:r>
              <a:rPr lang="en-US" altLang="en-US" sz="3600" dirty="0"/>
              <a:t>.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533400" y="2971800"/>
            <a:ext cx="4495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220305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915"/>
          <a:stretch>
            <a:fillRect/>
          </a:stretch>
        </p:blipFill>
        <p:spPr bwMode="auto">
          <a:xfrm>
            <a:off x="5519738" y="1828800"/>
            <a:ext cx="2743200" cy="446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533400" y="1981200"/>
            <a:ext cx="480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n"/>
            </a:pPr>
            <a:r>
              <a:rPr lang="en-US" altLang="en-US" sz="3600" b="1"/>
              <a:t> 3 Key Campaigns: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pPr algn="l"/>
            <a:r>
              <a:rPr lang="en-US" altLang="en-US"/>
              <a:t>The DDB Style (cont):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667000"/>
            <a:ext cx="480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l"/>
            </a:pPr>
            <a:r>
              <a:rPr lang="en-US" altLang="en-US" sz="3200" b="1">
                <a:latin typeface="Arial Black" charset="0"/>
              </a:rPr>
              <a:t> Mobil</a:t>
            </a:r>
            <a:r>
              <a:rPr lang="en-US" altLang="en-US" sz="3200" b="1"/>
              <a:t> - “We Want You to Live”</a:t>
            </a:r>
          </a:p>
        </p:txBody>
      </p:sp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666"/>
          <a:stretch>
            <a:fillRect/>
          </a:stretch>
        </p:blipFill>
        <p:spPr bwMode="auto">
          <a:xfrm>
            <a:off x="5287963" y="1828800"/>
            <a:ext cx="3322637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10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331"/>
          <a:stretch>
            <a:fillRect/>
          </a:stretch>
        </p:blipFill>
        <p:spPr bwMode="auto">
          <a:xfrm>
            <a:off x="5287963" y="1600200"/>
            <a:ext cx="3217862" cy="512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389355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utoUpdateAnimBg="0"/>
      <p:bldP spid="2970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upon a time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Then &amp; Now | 100 Years of Chevrolet | Chevy Centennial – YouTube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www.youtube.com/watch?v=oeas5jtffpM</a:t>
            </a:r>
            <a:endParaRPr lang="en-US" dirty="0" smtClean="0"/>
          </a:p>
          <a:p>
            <a:endParaRPr lang="en-US" dirty="0" smtClean="0"/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05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upon a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038600"/>
          </a:xfrm>
        </p:spPr>
        <p:txBody>
          <a:bodyPr>
            <a:normAutofit fontScale="40000" lnSpcReduction="20000"/>
          </a:bodyPr>
          <a:lstStyle/>
          <a:p>
            <a:r>
              <a:rPr lang="en-US" sz="5100" dirty="0" smtClean="0">
                <a:latin typeface="Franklin Gothic Medium" pitchFamily="34" charset="0"/>
                <a:ea typeface="Adobe Song Std L" pitchFamily="18" charset="-128"/>
                <a:cs typeface="Adobe Arabic" pitchFamily="18" charset="-78"/>
              </a:rPr>
              <a:t>It all started in Babylon and the first ad was for wine.</a:t>
            </a:r>
          </a:p>
          <a:p>
            <a:r>
              <a:rPr lang="en-US" sz="5100" dirty="0" smtClean="0">
                <a:latin typeface="Franklin Gothic Medium" pitchFamily="34" charset="0"/>
                <a:ea typeface="Adobe Song Std L" pitchFamily="18" charset="-128"/>
                <a:cs typeface="Adobe Arabic" pitchFamily="18" charset="-78"/>
              </a:rPr>
              <a:t>Advertising </a:t>
            </a:r>
            <a:r>
              <a:rPr lang="en-US" sz="5100" dirty="0">
                <a:latin typeface="Franklin Gothic Medium" pitchFamily="34" charset="0"/>
                <a:ea typeface="Adobe Song Std L" pitchFamily="18" charset="-128"/>
                <a:cs typeface="Adobe Arabic" pitchFamily="18" charset="-78"/>
              </a:rPr>
              <a:t>in the civilized world consists of variations on signs, pitchmen (later known as town criers) and sponsored public works for the next 3500 years</a:t>
            </a:r>
            <a:r>
              <a:rPr lang="en-US" sz="5100" dirty="0" smtClean="0">
                <a:latin typeface="Franklin Gothic Medium" pitchFamily="34" charset="0"/>
                <a:ea typeface="Adobe Song Std L" pitchFamily="18" charset="-128"/>
                <a:cs typeface="Adobe Arabic" pitchFamily="18" charset="-78"/>
              </a:rPr>
              <a:t>.</a:t>
            </a:r>
          </a:p>
          <a:p>
            <a:r>
              <a:rPr lang="en-US" sz="5100" dirty="0" smtClean="0">
                <a:latin typeface="Franklin Gothic Medium" pitchFamily="34" charset="0"/>
                <a:ea typeface="Adobe Song Std L" pitchFamily="18" charset="-128"/>
                <a:cs typeface="Adobe Arabic" pitchFamily="18" charset="-78"/>
              </a:rPr>
              <a:t>Egyptians </a:t>
            </a:r>
            <a:r>
              <a:rPr lang="en-US" sz="5100" dirty="0">
                <a:latin typeface="Franklin Gothic Medium" pitchFamily="34" charset="0"/>
                <a:ea typeface="Adobe Song Std L" pitchFamily="18" charset="-128"/>
                <a:cs typeface="Adobe Arabic" pitchFamily="18" charset="-78"/>
              </a:rPr>
              <a:t>used papyrus to create sales messages and wall posters, while lost-and-found advertising on papyrus was common in Ancient Greece and Ancient Rome. </a:t>
            </a:r>
            <a:endParaRPr lang="en-US" sz="5100" dirty="0" smtClean="0">
              <a:latin typeface="Franklin Gothic Medium" pitchFamily="34" charset="0"/>
              <a:ea typeface="Adobe Song Std L" pitchFamily="18" charset="-128"/>
              <a:cs typeface="Adobe Arabic" pitchFamily="18" charset="-78"/>
            </a:endParaRPr>
          </a:p>
          <a:p>
            <a:r>
              <a:rPr lang="en-US" sz="5100" dirty="0" smtClean="0">
                <a:latin typeface="Franklin Gothic Medium" pitchFamily="34" charset="0"/>
                <a:ea typeface="Adobe Song Std L" pitchFamily="18" charset="-128"/>
                <a:cs typeface="Adobe Arabic" pitchFamily="18" charset="-78"/>
              </a:rPr>
              <a:t>Wall </a:t>
            </a:r>
            <a:r>
              <a:rPr lang="en-US" sz="5100" dirty="0">
                <a:latin typeface="Franklin Gothic Medium" pitchFamily="34" charset="0"/>
                <a:ea typeface="Adobe Song Std L" pitchFamily="18" charset="-128"/>
                <a:cs typeface="Adobe Arabic" pitchFamily="18" charset="-78"/>
              </a:rPr>
              <a:t>or rock painting for commercial advertising is another manifestation of an ancient advertising form, which is present to this day in many parts of Asia, Africa, and South America. </a:t>
            </a:r>
            <a:endParaRPr lang="en-US" sz="5100" dirty="0" smtClean="0">
              <a:latin typeface="Franklin Gothic Medium" pitchFamily="34" charset="0"/>
              <a:ea typeface="Adobe Song Std L" pitchFamily="18" charset="-128"/>
              <a:cs typeface="Adobe Arabic" pitchFamily="18" charset="-78"/>
            </a:endParaRPr>
          </a:p>
          <a:p>
            <a:r>
              <a:rPr lang="en-US" sz="5100" dirty="0" smtClean="0">
                <a:latin typeface="Franklin Gothic Medium" pitchFamily="34" charset="0"/>
                <a:ea typeface="Adobe Song Std L" pitchFamily="18" charset="-128"/>
                <a:cs typeface="Adobe Arabic" pitchFamily="18" charset="-78"/>
              </a:rPr>
              <a:t>The tradition of wall painting can be traced back to Indian rock-art paintings that date back to 4000 BCE  (http://www.xtimeline.com/evt/view.aspx?id=79892)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/>
            </a:r>
            <a:br>
              <a:rPr lang="en-US" dirty="0">
                <a:latin typeface="Adobe Arabic" pitchFamily="18" charset="-78"/>
                <a:cs typeface="Adobe Arabic" pitchFamily="18" charset="-78"/>
              </a:rPr>
            </a:br>
            <a:r>
              <a:rPr lang="en-US" dirty="0">
                <a:latin typeface="Adobe Arabic" pitchFamily="18" charset="-78"/>
                <a:cs typeface="Adobe Arabic" pitchFamily="18" charset="-78"/>
              </a:rPr>
              <a:t/>
            </a:r>
            <a:br>
              <a:rPr lang="en-US" dirty="0">
                <a:latin typeface="Adobe Arabic" pitchFamily="18" charset="-78"/>
                <a:cs typeface="Adobe Arabic" pitchFamily="18" charset="-78"/>
              </a:rPr>
            </a:br>
            <a:endParaRPr lang="en-US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395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came the printing 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Guttenberg changed the world (and gave a huge boost to advertising)</a:t>
            </a:r>
          </a:p>
          <a:p>
            <a:r>
              <a:rPr lang="en-US" dirty="0" smtClean="0"/>
              <a:t>Let’s fast forward to the 1900s when advertising became serious business.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991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9144000" cy="1143000"/>
          </a:xfrm>
          <a:noFill/>
          <a:ln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normAutofit fontScale="90000"/>
          </a:bodyPr>
          <a:lstStyle/>
          <a:p>
            <a:r>
              <a:rPr lang="en-US" altLang="en-US" sz="8800" dirty="0"/>
              <a:t>2</a:t>
            </a:r>
            <a:r>
              <a:rPr lang="en-US" altLang="en-US" sz="7200" dirty="0"/>
              <a:t> </a:t>
            </a:r>
            <a:r>
              <a:rPr lang="en-US" altLang="en-US" sz="5400" dirty="0"/>
              <a:t>Founding Concepts:</a:t>
            </a: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848600" cy="2228850"/>
          </a:xfrm>
          <a:noFill/>
          <a:ln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normAutofit lnSpcReduction="10000"/>
          </a:bodyPr>
          <a:lstStyle/>
          <a:p>
            <a:r>
              <a:rPr lang="en-US" altLang="en-US" b="0" dirty="0" smtClean="0"/>
              <a:t>The </a:t>
            </a:r>
            <a:r>
              <a:rPr lang="en-US" altLang="en-US" b="0" dirty="0"/>
              <a:t>Power of </a:t>
            </a:r>
            <a:r>
              <a:rPr lang="en-US" altLang="en-US" b="0" dirty="0" smtClean="0"/>
              <a:t>Ideas</a:t>
            </a:r>
            <a:endParaRPr lang="en-US" altLang="en-US" sz="2800" b="1" dirty="0" smtClean="0">
              <a:latin typeface="Times" charset="0"/>
            </a:endParaRPr>
          </a:p>
          <a:p>
            <a:pPr lvl="1"/>
            <a:r>
              <a:rPr lang="en-US" altLang="en-US" sz="2800" b="1" dirty="0"/>
              <a:t>Benjamin </a:t>
            </a:r>
            <a:r>
              <a:rPr lang="en-US" altLang="en-US" sz="2800" b="1" dirty="0" smtClean="0"/>
              <a:t>Franklin-printer and idea person</a:t>
            </a:r>
          </a:p>
          <a:p>
            <a:pPr lvl="1"/>
            <a:r>
              <a:rPr lang="en-US" altLang="en-US" sz="2800" b="1" dirty="0"/>
              <a:t>Alexander Hamilton-U.S. as a business partner</a:t>
            </a:r>
            <a:endParaRPr lang="en-US" altLang="en-US" sz="2800" b="1" i="1" dirty="0"/>
          </a:p>
          <a:p>
            <a:pPr lvl="1"/>
            <a:endParaRPr lang="en-US" altLang="en-US" sz="2800" b="1" dirty="0" smtClean="0"/>
          </a:p>
          <a:p>
            <a:pPr lvl="1"/>
            <a:endParaRPr lang="en-US" altLang="en-US" sz="2400" i="1" dirty="0"/>
          </a:p>
          <a:p>
            <a:pPr lvl="1"/>
            <a:endParaRPr lang="en-US" altLang="en-US" sz="2800" b="1" dirty="0">
              <a:latin typeface="Times" charset="0"/>
            </a:endParaRPr>
          </a:p>
          <a:p>
            <a:pPr lvl="1"/>
            <a:endParaRPr lang="en-US" altLang="en-US" i="1" dirty="0" smtClean="0"/>
          </a:p>
          <a:p>
            <a:pPr lvl="1"/>
            <a:endParaRPr lang="en-US" altLang="en-US" i="1" dirty="0" smtClean="0"/>
          </a:p>
          <a:p>
            <a:pPr lvl="1"/>
            <a:endParaRPr lang="en-US" altLang="en-US" i="1" dirty="0" smtClean="0"/>
          </a:p>
          <a:p>
            <a:pPr lvl="1"/>
            <a:endParaRPr lang="en-US" alt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9863" y="3614738"/>
            <a:ext cx="2471737" cy="278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06838"/>
            <a:ext cx="1828800" cy="234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3124200" y="4069556"/>
            <a:ext cx="5486400" cy="19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altLang="en-US" sz="3600" b="1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13103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2" autoUpdateAnimBg="0"/>
      <p:bldP spid="6156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Four A’s of Modern Advertising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Attention-cut through the clutter</a:t>
            </a:r>
          </a:p>
          <a:p>
            <a:pPr eaLnBrk="1" hangingPunct="1"/>
            <a:r>
              <a:rPr lang="en-US" dirty="0" smtClean="0"/>
              <a:t>Awareness-and then make it real</a:t>
            </a:r>
          </a:p>
          <a:p>
            <a:pPr eaLnBrk="1" hangingPunct="1"/>
            <a:r>
              <a:rPr lang="en-US" dirty="0" smtClean="0"/>
              <a:t>Attitude-to create a positive “feeling”</a:t>
            </a:r>
          </a:p>
          <a:p>
            <a:pPr eaLnBrk="1" hangingPunct="1"/>
            <a:r>
              <a:rPr lang="en-US" dirty="0" smtClean="0"/>
              <a:t>Action-so the consumer acts</a:t>
            </a:r>
          </a:p>
          <a:p>
            <a:pPr eaLnBrk="1" hangingPunct="1"/>
            <a:r>
              <a:rPr lang="en-US" dirty="0" smtClean="0"/>
              <a:t>All equals resonance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276338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533400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altLang="en-US" sz="8000"/>
              <a:t>3</a:t>
            </a:r>
            <a:r>
              <a:rPr lang="en-US" altLang="en-US" sz="6000"/>
              <a:t> Very Big Ideas!</a:t>
            </a:r>
            <a:endParaRPr lang="en-US" altLang="en-US"/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09800" y="1905000"/>
            <a:ext cx="5029200" cy="1447800"/>
          </a:xfrm>
        </p:spPr>
        <p:txBody>
          <a:bodyPr/>
          <a:lstStyle/>
          <a:p>
            <a:r>
              <a:rPr lang="en-US" altLang="en-US" sz="4000"/>
              <a:t> </a:t>
            </a:r>
            <a:r>
              <a:rPr lang="en-US" altLang="en-US" sz="4400">
                <a:latin typeface="Arial Black" charset="0"/>
              </a:rPr>
              <a:t>1</a:t>
            </a:r>
            <a:r>
              <a:rPr lang="en-US" altLang="en-US" sz="4000"/>
              <a:t> Big Product Idea - King Gillette</a:t>
            </a:r>
          </a:p>
        </p:txBody>
      </p:sp>
      <p:pic>
        <p:nvPicPr>
          <p:cNvPr id="36869" name="Picture 1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856" y="1597025"/>
            <a:ext cx="1738313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10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63"/>
          <a:stretch>
            <a:fillRect/>
          </a:stretch>
        </p:blipFill>
        <p:spPr bwMode="auto">
          <a:xfrm>
            <a:off x="533399" y="4095976"/>
            <a:ext cx="1509713" cy="2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10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8744" y="1981200"/>
            <a:ext cx="167665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873" name="Rectangle 1033"/>
          <p:cNvSpPr>
            <a:spLocks noChangeArrowheads="1"/>
          </p:cNvSpPr>
          <p:nvPr/>
        </p:nvSpPr>
        <p:spPr bwMode="auto">
          <a:xfrm>
            <a:off x="2209800" y="3505200"/>
            <a:ext cx="502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n"/>
            </a:pPr>
            <a:r>
              <a:rPr lang="en-US" altLang="en-US" sz="4000" b="1">
                <a:latin typeface="Times" charset="0"/>
              </a:rPr>
              <a:t> </a:t>
            </a:r>
            <a:r>
              <a:rPr lang="en-US" altLang="en-US" sz="4400" b="1">
                <a:latin typeface="Arial Black" charset="0"/>
              </a:rPr>
              <a:t>2</a:t>
            </a:r>
            <a:r>
              <a:rPr lang="en-US" altLang="en-US" sz="4000" b="1">
                <a:latin typeface="Times" charset="0"/>
              </a:rPr>
              <a:t> Big Media Idea 	-    J. Walter Thompson</a:t>
            </a:r>
          </a:p>
        </p:txBody>
      </p:sp>
      <p:sp>
        <p:nvSpPr>
          <p:cNvPr id="36874" name="Rectangle 1034"/>
          <p:cNvSpPr>
            <a:spLocks noChangeArrowheads="1"/>
          </p:cNvSpPr>
          <p:nvPr/>
        </p:nvSpPr>
        <p:spPr bwMode="auto">
          <a:xfrm>
            <a:off x="2286000" y="5181600"/>
            <a:ext cx="563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n"/>
            </a:pPr>
            <a:r>
              <a:rPr lang="en-US" altLang="en-US" sz="4000" b="1">
                <a:latin typeface="Times" charset="0"/>
              </a:rPr>
              <a:t> </a:t>
            </a:r>
            <a:r>
              <a:rPr lang="en-US" altLang="en-US" sz="4400" b="1">
                <a:latin typeface="Arial Black" charset="0"/>
              </a:rPr>
              <a:t>3</a:t>
            </a:r>
            <a:r>
              <a:rPr lang="en-US" altLang="en-US" sz="4000" b="1">
                <a:latin typeface="Times" charset="0"/>
              </a:rPr>
              <a:t> Big Business Idea - Cyrus Curtis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832739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  <p:bldP spid="36873" grpId="0" autoUpdateAnimBg="0"/>
      <p:bldP spid="36874" grpId="0" autoUpdateAnimBg="0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637</TotalTime>
  <Words>1294</Words>
  <Application>Microsoft Macintosh PowerPoint</Application>
  <PresentationFormat>On-screen Show (4:3)</PresentationFormat>
  <Paragraphs>191</Paragraphs>
  <Slides>35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Technic</vt:lpstr>
      <vt:lpstr>Advertising in Action</vt:lpstr>
      <vt:lpstr>Overview</vt:lpstr>
      <vt:lpstr>Let the record state that . . .</vt:lpstr>
      <vt:lpstr>Once upon a time . . .</vt:lpstr>
      <vt:lpstr>Once upon a time</vt:lpstr>
      <vt:lpstr>Then came the printing press</vt:lpstr>
      <vt:lpstr>2 Founding Concepts:</vt:lpstr>
      <vt:lpstr>Four A’s of Modern Advertising</vt:lpstr>
      <vt:lpstr>3 Very Big Ideas!</vt:lpstr>
      <vt:lpstr>King Gillette’s Big Idea!</vt:lpstr>
      <vt:lpstr>J. Walter Thompson’s Big Idea!</vt:lpstr>
      <vt:lpstr>Cyrus Curtis’s Big Idea!</vt:lpstr>
      <vt:lpstr>Many Early Ads Were  Posters</vt:lpstr>
      <vt:lpstr>Ad Evolution 1900-1920</vt:lpstr>
      <vt:lpstr>Lasker: father of Modern Advertising</vt:lpstr>
      <vt:lpstr>Lasker’s Ads</vt:lpstr>
      <vt:lpstr>Lasker’s Ads</vt:lpstr>
      <vt:lpstr>Lasker’s Ads</vt:lpstr>
      <vt:lpstr>Lasker’s Ads</vt:lpstr>
      <vt:lpstr>Early “Pull Advertising” Kennedy’s “reason why”</vt:lpstr>
      <vt:lpstr>JWT’s Creative/Business Team</vt:lpstr>
      <vt:lpstr>JWT’s Creative</vt:lpstr>
      <vt:lpstr>“Pull” vs. “Push”</vt:lpstr>
      <vt:lpstr>John Caples’ Direct Approach</vt:lpstr>
      <vt:lpstr>John Caples</vt:lpstr>
      <vt:lpstr>Ray Rubicam (Young &amp; Rubicam)</vt:lpstr>
      <vt:lpstr>Ray Rubicam</vt:lpstr>
      <vt:lpstr>Advertising Goes to War!!</vt:lpstr>
      <vt:lpstr>The New Ad Medium -      Television!!</vt:lpstr>
      <vt:lpstr>The Creative Revolution: As society changes so does advertising</vt:lpstr>
      <vt:lpstr>Three Key Individuals</vt:lpstr>
      <vt:lpstr>Slide 32</vt:lpstr>
      <vt:lpstr>Slide 33</vt:lpstr>
      <vt:lpstr>The DDB Style:</vt:lpstr>
      <vt:lpstr>The DDB Style (cont):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Advertising in Action</dc:title>
  <dc:creator>Carrie Perry</dc:creator>
  <cp:lastModifiedBy>Jason Ohler</cp:lastModifiedBy>
  <cp:revision>69</cp:revision>
  <dcterms:created xsi:type="dcterms:W3CDTF">2016-06-14T20:45:37Z</dcterms:created>
  <dcterms:modified xsi:type="dcterms:W3CDTF">2016-06-14T20:46:09Z</dcterms:modified>
</cp:coreProperties>
</file>